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Be Vietnam" charset="1" panose="00000500000000000000"/>
      <p:regular r:id="rId27"/>
    </p:embeddedFont>
    <p:embeddedFont>
      <p:font typeface="Be Vietnam Ultra-Bold" charset="1" panose="00000900000000000000"/>
      <p:regular r:id="rId28"/>
    </p:embeddedFont>
    <p:embeddedFont>
      <p:font typeface="IBM Plex Sans" charset="1" panose="020B0503050203000203"/>
      <p:regular r:id="rId29"/>
    </p:embeddedFont>
    <p:embeddedFont>
      <p:font typeface="Barlow Bold" charset="1" panose="00000800000000000000"/>
      <p:regular r:id="rId31"/>
    </p:embeddedFont>
    <p:embeddedFont>
      <p:font typeface="Barlow Semi-Bold" charset="1" panose="00000700000000000000"/>
      <p:regular r:id="rId32"/>
    </p:embeddedFont>
    <p:embeddedFont>
      <p:font typeface="Barlow SemiCondensed" charset="1" panose="00000506000000000000"/>
      <p:regular r:id="rId33"/>
    </p:embeddedFont>
    <p:embeddedFont>
      <p:font typeface="IBM Plex Sans Bold" charset="1" panose="020B0803050203000203"/>
      <p:regular r:id="rId42"/>
    </p:embeddedFont>
    <p:embeddedFont>
      <p:font typeface="Inside" charset="1" panose="000000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notesSlides/notesSlide2.xml" Type="http://schemas.openxmlformats.org/officeDocument/2006/relationships/notesSlide"/><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notesSlides/notesSlide3.xml" Type="http://schemas.openxmlformats.org/officeDocument/2006/relationships/notesSlide"/><Relationship Id="rId35" Target="notesSlides/notesSlide4.xml" Type="http://schemas.openxmlformats.org/officeDocument/2006/relationships/notesSlide"/><Relationship Id="rId36" Target="notesSlides/notesSlide5.xml" Type="http://schemas.openxmlformats.org/officeDocument/2006/relationships/notesSlide"/><Relationship Id="rId37" Target="notesSlides/notesSlide6.xml" Type="http://schemas.openxmlformats.org/officeDocument/2006/relationships/notesSlide"/><Relationship Id="rId38" Target="notesSlides/notesSlide7.xml" Type="http://schemas.openxmlformats.org/officeDocument/2006/relationships/notesSlide"/><Relationship Id="rId39" Target="notesSlides/notesSlide8.xml" Type="http://schemas.openxmlformats.org/officeDocument/2006/relationships/notesSlide"/><Relationship Id="rId4" Target="theme/theme1.xml" Type="http://schemas.openxmlformats.org/officeDocument/2006/relationships/theme"/><Relationship Id="rId40" Target="notesSlides/notesSlide9.xml" Type="http://schemas.openxmlformats.org/officeDocument/2006/relationships/notesSlide"/><Relationship Id="rId41" Target="notesSlides/notesSlide10.xml" Type="http://schemas.openxmlformats.org/officeDocument/2006/relationships/notesSlide"/><Relationship Id="rId42" Target="fonts/font42.fntdata" Type="http://schemas.openxmlformats.org/officeDocument/2006/relationships/font"/><Relationship Id="rId43" Target="fonts/font43.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Today, we’ll take you step-by-step through the process of auditing and exploiting a target machine in a structured and ethical manner.</a:t>
            </a:r>
          </a:p>
          <a:p>
            <a:r>
              <a:rPr lang="en-US"/>
              <a:t/>
            </a:r>
          </a:p>
          <a:p>
            <a:r>
              <a:rPr lang="en-US"/>
              <a:t>Before we dive in, let me explain what Hack The Box is. Hack The Box, or HTB, is an online platform designed for cybersecurity enthusiasts and professionals. It provides virtual machines simulating real-world vulnerabilities, offering a safe space for penetration testing and skill-building.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Once we had SSH access, we explored the machine further. We discovered a database file named instant.db, which contained hashed passwords. Using SQLite3, we queried the database to extract the hashes.</a:t>
            </a:r>
          </a:p>
          <a:p>
            <a:r>
              <a:rPr lang="en-US"/>
              <a:t/>
            </a:r>
          </a:p>
          <a:p>
            <a:r>
              <a:rPr lang="en-US"/>
              <a:t>Unfortunately, standard tools like John the Ripper couldn’t crack the hashes, so we used a GitHub tool called Werkzeug Cracker to decrypt them. This adaptability highlights the importance of choosing the right tools for the situation.”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audit process is divided into 14 clear steps, beginning with environment setup and progressing through reconnaissance, exploitation, post-exploitation, and privilege escalation. Each step builds upon the previous one, ensuring a systematic approach to identifying and leveraging vulnerabilities. Let’s begin with the first step: setting up our environment.”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first step is preparing our environment. For this, we used Kali Linux, Visual Studio Code, and an active Hack The Box account. These tools are essential for interacting with the target machine and analyzing its vulnerabilities.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next step is establishing a connection to Hack The Box’s secure network. To access their machines, we use OpenVPN, a tunneling protocol that creates a secure virtual network.</a:t>
            </a:r>
          </a:p>
          <a:p>
            <a:r>
              <a:rPr lang="en-US"/>
              <a:t/>
            </a:r>
          </a:p>
          <a:p>
            <a:r>
              <a:rPr lang="en-US"/>
              <a:t>We then verified the connection with ifconfig to ensure the tun0 interface was active. OpenVPN is crucial because it lets us safely interact with the target machine as though it’s on our local network, without exposing sensitive data. Think of it as creating a secure bridge to Hack The Box.”</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Using Nmap, we identify open ports, running services, and their versions. This helps us understand the machine’s structure and pinpoint potential vulnerabilities.</a:t>
            </a:r>
          </a:p>
          <a:p>
            <a:r>
              <a:rPr lang="en-US"/>
              <a:t/>
            </a:r>
          </a:p>
          <a:p>
            <a:r>
              <a:rPr lang="en-US"/>
              <a:t>-sC -- runs default scripts to gather basic information.</a:t>
            </a:r>
          </a:p>
          <a:p>
            <a:r>
              <a:rPr lang="en-US"/>
              <a:t>-sV -- detects the versions of running services.</a:t>
            </a:r>
          </a:p>
          <a:p>
            <a:r>
              <a:rPr lang="en-US"/>
              <a:t>-v -- adds verbosity for detailed output.</a:t>
            </a:r>
          </a:p>
          <a:p>
            <a:r>
              <a:rPr lang="en-US"/>
              <a:t>-T4 -- speeds up the scan.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where we dig deeper into the system. In this case, the target provided an APK file. APK files are Android application packages, which can often contain sensitive information if not secured properly.</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To simplify our workflow, we edited the hosts file on our system to map the target machine’s IP address to domain names</a:t>
            </a:r>
          </a:p>
          <a:p>
            <a:r>
              <a:rPr lang="en-US"/>
              <a:t/>
            </a:r>
          </a:p>
          <a:p>
            <a:r>
              <a:rPr lang="en-US"/>
              <a:t>This allowed us to access the machine using domain names rather than IP addresses, streamlining our interactions.”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With the JWT token in hand, we accessed the Swagger API at:</a:t>
            </a:r>
          </a:p>
          <a:p>
            <a:r>
              <a:rPr lang="en-US"/>
              <a:t/>
            </a:r>
          </a:p>
          <a:p>
            <a:r>
              <a:rPr lang="en-US"/>
              <a:t>Swagger APIs are designed for developers to interact with backend systems, but in this case, we used it to test endpoints and gain an initial foothold in the system. By leveraging the hardcoded token, we bypassed authentication, securing our first level of access to the machine.”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discovered a Local File Inclusion (LFI) vulnerability using payloads like:</a:t>
            </a:r>
          </a:p>
          <a:p>
            <a:r>
              <a:rPr lang="en-US"/>
              <a:t/>
            </a:r>
          </a:p>
          <a:p>
            <a:r>
              <a:rPr lang="en-US"/>
              <a:t>../../etc/passwd</a:t>
            </a:r>
          </a:p>
          <a:p>
            <a:r>
              <a:rPr lang="en-US"/>
              <a:t>This allowed us to access sensitive files, including private SSH keys. But why are SSH keys important?</a:t>
            </a:r>
          </a:p>
          <a:p>
            <a:r>
              <a:rPr lang="en-US"/>
              <a:t/>
            </a:r>
          </a:p>
          <a:p>
            <a:r>
              <a:rPr lang="en-US"/>
              <a:t>SSH, or Secure Shell, is a protocol used to securely connect to remote machines. With private keys, we could authenticate as a legitimate user, gaining deeper access to the system.”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 Id="rId5" Target="../media/image2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jpe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2700000">
            <a:off x="4226452" y="2785792"/>
            <a:ext cx="16909587" cy="6118196"/>
          </a:xfrm>
          <a:custGeom>
            <a:avLst/>
            <a:gdLst/>
            <a:ahLst/>
            <a:cxnLst/>
            <a:rect r="r" b="b" t="t" l="l"/>
            <a:pathLst>
              <a:path h="6118196" w="16909587">
                <a:moveTo>
                  <a:pt x="0" y="0"/>
                </a:moveTo>
                <a:lnTo>
                  <a:pt x="16909587" y="0"/>
                </a:lnTo>
                <a:lnTo>
                  <a:pt x="16909587" y="6118196"/>
                </a:lnTo>
                <a:lnTo>
                  <a:pt x="0" y="6118196"/>
                </a:lnTo>
                <a:lnTo>
                  <a:pt x="0" y="0"/>
                </a:lnTo>
                <a:close/>
              </a:path>
            </a:pathLst>
          </a:custGeom>
          <a:blipFill>
            <a:blip r:embed="rId4">
              <a:alphaModFix amt="60000"/>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896086" y="3165020"/>
            <a:ext cx="11078006" cy="4582896"/>
          </a:xfrm>
          <a:prstGeom prst="rect">
            <a:avLst/>
          </a:prstGeom>
        </p:spPr>
        <p:txBody>
          <a:bodyPr anchor="t" rtlCol="false" tIns="0" lIns="0" bIns="0" rIns="0">
            <a:spAutoFit/>
          </a:bodyPr>
          <a:lstStyle/>
          <a:p>
            <a:pPr algn="l">
              <a:lnSpc>
                <a:spcPts val="11880"/>
              </a:lnSpc>
            </a:pPr>
            <a:r>
              <a:rPr lang="en-US" sz="11534">
                <a:solidFill>
                  <a:srgbClr val="FFFFFF"/>
                </a:solidFill>
                <a:latin typeface="Be Vietnam"/>
                <a:ea typeface="Be Vietnam"/>
                <a:cs typeface="Be Vietnam"/>
                <a:sym typeface="Be Vietnam"/>
              </a:rPr>
              <a:t>HACK THE BOX AUDIT PROJECT WORKFLOW</a:t>
            </a:r>
          </a:p>
        </p:txBody>
      </p:sp>
      <p:grpSp>
        <p:nvGrpSpPr>
          <p:cNvPr name="Group 5" id="5"/>
          <p:cNvGrpSpPr/>
          <p:nvPr/>
        </p:nvGrpSpPr>
        <p:grpSpPr>
          <a:xfrm rot="0">
            <a:off x="15231480" y="7269483"/>
            <a:ext cx="2425662" cy="1201082"/>
            <a:chOff x="0" y="0"/>
            <a:chExt cx="3234216" cy="1601443"/>
          </a:xfrm>
        </p:grpSpPr>
        <p:sp>
          <p:nvSpPr>
            <p:cNvPr name="TextBox 6" id="6"/>
            <p:cNvSpPr txBox="true"/>
            <p:nvPr/>
          </p:nvSpPr>
          <p:spPr>
            <a:xfrm rot="0">
              <a:off x="0" y="-19050"/>
              <a:ext cx="3234216" cy="464397"/>
            </a:xfrm>
            <a:prstGeom prst="rect">
              <a:avLst/>
            </a:prstGeom>
          </p:spPr>
          <p:txBody>
            <a:bodyPr anchor="t" rtlCol="false" tIns="0" lIns="0" bIns="0" rIns="0">
              <a:spAutoFit/>
            </a:bodyPr>
            <a:lstStyle/>
            <a:p>
              <a:pPr algn="r" marL="0" indent="0" lvl="0">
                <a:lnSpc>
                  <a:spcPts val="2859"/>
                </a:lnSpc>
                <a:spcBef>
                  <a:spcPct val="0"/>
                </a:spcBef>
              </a:pPr>
              <a:r>
                <a:rPr lang="en-US" b="true" sz="2199" spc="191" u="none">
                  <a:solidFill>
                    <a:srgbClr val="FFFFFF"/>
                  </a:solidFill>
                  <a:latin typeface="Be Vietnam Ultra-Bold"/>
                  <a:ea typeface="Be Vietnam Ultra-Bold"/>
                  <a:cs typeface="Be Vietnam Ultra-Bold"/>
                  <a:sym typeface="Be Vietnam Ultra-Bold"/>
                </a:rPr>
                <a:t>PRESENTED BY</a:t>
              </a:r>
            </a:p>
          </p:txBody>
        </p:sp>
        <p:sp>
          <p:nvSpPr>
            <p:cNvPr name="TextBox 7" id="7"/>
            <p:cNvSpPr txBox="true"/>
            <p:nvPr/>
          </p:nvSpPr>
          <p:spPr>
            <a:xfrm rot="0">
              <a:off x="0" y="517498"/>
              <a:ext cx="3234216" cy="1083945"/>
            </a:xfrm>
            <a:prstGeom prst="rect">
              <a:avLst/>
            </a:prstGeom>
          </p:spPr>
          <p:txBody>
            <a:bodyPr anchor="t" rtlCol="false" tIns="0" lIns="0" bIns="0" rIns="0">
              <a:spAutoFit/>
            </a:bodyPr>
            <a:lstStyle/>
            <a:p>
              <a:pPr algn="ctr">
                <a:lnSpc>
                  <a:spcPts val="3359"/>
                </a:lnSpc>
              </a:pPr>
              <a:r>
                <a:rPr lang="en-US" sz="2400">
                  <a:solidFill>
                    <a:srgbClr val="FFFFFF"/>
                  </a:solidFill>
                  <a:latin typeface="IBM Plex Sans"/>
                  <a:ea typeface="IBM Plex Sans"/>
                  <a:cs typeface="IBM Plex Sans"/>
                  <a:sym typeface="IBM Plex Sans"/>
                </a:rPr>
                <a:t>ANUJ KULAT</a:t>
              </a:r>
            </a:p>
            <a:p>
              <a:pPr algn="ctr">
                <a:lnSpc>
                  <a:spcPts val="3359"/>
                </a:lnSpc>
              </a:pPr>
              <a:r>
                <a:rPr lang="en-US" sz="2400">
                  <a:solidFill>
                    <a:srgbClr val="FFFFFF"/>
                  </a:solidFill>
                  <a:latin typeface="IBM Plex Sans"/>
                  <a:ea typeface="IBM Plex Sans"/>
                  <a:cs typeface="IBM Plex Sans"/>
                  <a:sym typeface="IBM Plex Sans"/>
                </a:rPr>
                <a:t>SYED HUSSAIN</a:t>
              </a:r>
            </a:p>
          </p:txBody>
        </p:sp>
      </p:grpSp>
      <p:sp>
        <p:nvSpPr>
          <p:cNvPr name="TextBox 8" id="8"/>
          <p:cNvSpPr txBox="true"/>
          <p:nvPr/>
        </p:nvSpPr>
        <p:spPr>
          <a:xfrm rot="0">
            <a:off x="1028700" y="8077835"/>
            <a:ext cx="6631941" cy="1180465"/>
          </a:xfrm>
          <a:prstGeom prst="rect">
            <a:avLst/>
          </a:prstGeom>
        </p:spPr>
        <p:txBody>
          <a:bodyPr anchor="t" rtlCol="false" tIns="0" lIns="0" bIns="0" rIns="0">
            <a:spAutoFit/>
          </a:bodyPr>
          <a:lstStyle/>
          <a:p>
            <a:pPr algn="l">
              <a:lnSpc>
                <a:spcPts val="4759"/>
              </a:lnSpc>
            </a:pPr>
            <a:r>
              <a:rPr lang="en-US" sz="3399">
                <a:solidFill>
                  <a:srgbClr val="FFFFFF"/>
                </a:solidFill>
                <a:latin typeface="IBM Plex Sans"/>
                <a:ea typeface="IBM Plex Sans"/>
                <a:cs typeface="IBM Plex Sans"/>
                <a:sym typeface="IBM Plex Sans"/>
              </a:rPr>
              <a:t>Detailed Steps and Techniques for Successful Exploitation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1070854" y="2043042"/>
            <a:ext cx="6768875" cy="6200915"/>
            <a:chOff x="0" y="0"/>
            <a:chExt cx="9025167" cy="8267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8 (EXPLOIT)</a:t>
              </a:r>
            </a:p>
          </p:txBody>
        </p:sp>
        <p:sp>
          <p:nvSpPr>
            <p:cNvPr name="TextBox 15" id="15"/>
            <p:cNvSpPr txBox="true"/>
            <p:nvPr/>
          </p:nvSpPr>
          <p:spPr>
            <a:xfrm rot="0">
              <a:off x="0" y="680643"/>
              <a:ext cx="9025167" cy="7587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Test for vulnerabilities:</a:t>
              </a:r>
            </a:p>
            <a:p>
              <a:pPr algn="l">
                <a:lnSpc>
                  <a:spcPts val="4501"/>
                </a:lnSpc>
              </a:pPr>
              <a:r>
                <a:rPr lang="en-US" sz="3215">
                  <a:solidFill>
                    <a:srgbClr val="000000"/>
                  </a:solidFill>
                  <a:latin typeface="IBM Plex Sans"/>
                  <a:ea typeface="IBM Plex Sans"/>
                  <a:cs typeface="IBM Plex Sans"/>
                  <a:sym typeface="IBM Plex Sans"/>
                </a:rPr>
                <a:t> -</a:t>
              </a:r>
              <a:r>
                <a:rPr lang="en-US" sz="3215">
                  <a:solidFill>
                    <a:srgbClr val="000000"/>
                  </a:solidFill>
                  <a:latin typeface="IBM Plex Sans"/>
                  <a:ea typeface="IBM Plex Sans"/>
                  <a:cs typeface="IBM Plex Sans"/>
                  <a:sym typeface="IBM Plex Sans"/>
                </a:rPr>
                <a:t>Directory Traversal:../../etc/passwd</a:t>
              </a:r>
            </a:p>
            <a:p>
              <a:pPr algn="l">
                <a:lnSpc>
                  <a:spcPts val="4501"/>
                </a:lnSpc>
              </a:pPr>
              <a:r>
                <a:rPr lang="en-US" sz="3215">
                  <a:solidFill>
                    <a:srgbClr val="000000"/>
                  </a:solidFill>
                  <a:latin typeface="IBM Plex Sans"/>
                  <a:ea typeface="IBM Plex Sans"/>
                  <a:cs typeface="IBM Plex Sans"/>
                  <a:sym typeface="IBM Plex Sans"/>
                </a:rPr>
                <a:t>This expose the Local File inclusion Vulnerablity where we are able to include the local file from the server .  We can also access private ssh key via LFI attack to get the user access to the box.</a:t>
              </a:r>
            </a:p>
            <a:p>
              <a:pPr algn="l">
                <a:lnSpc>
                  <a:spcPts val="4501"/>
                </a:lnSpc>
              </a:pPr>
            </a:p>
            <a:p>
              <a:pPr algn="l">
                <a:lnSpc>
                  <a:spcPts val="4501"/>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4939" t="0" r="-4939" b="0"/>
              </a:stretch>
            </a:blipFill>
          </p:spPr>
        </p:sp>
      </p:grpSp>
      <p:grpSp>
        <p:nvGrpSpPr>
          <p:cNvPr name="Group 13" id="13"/>
          <p:cNvGrpSpPr/>
          <p:nvPr/>
        </p:nvGrpSpPr>
        <p:grpSpPr>
          <a:xfrm rot="0">
            <a:off x="11261578" y="3186042"/>
            <a:ext cx="6768875" cy="3914915"/>
            <a:chOff x="0" y="0"/>
            <a:chExt cx="9025167" cy="5219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9</a:t>
              </a:r>
            </a:p>
          </p:txBody>
        </p:sp>
        <p:sp>
          <p:nvSpPr>
            <p:cNvPr name="TextBox 15" id="15"/>
            <p:cNvSpPr txBox="true"/>
            <p:nvPr/>
          </p:nvSpPr>
          <p:spPr>
            <a:xfrm rot="0">
              <a:off x="0" y="680643"/>
              <a:ext cx="9025167" cy="4539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Extract sensitive data using successful exploitation.</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Example: Extract /etc/passwd using API requests.</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Save retrieved data locally for analysis.</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4939" t="0" r="-4939" b="0"/>
              </a:stretch>
            </a:blipFill>
          </p:spPr>
        </p:sp>
      </p:grpSp>
      <p:grpSp>
        <p:nvGrpSpPr>
          <p:cNvPr name="Group 13" id="13"/>
          <p:cNvGrpSpPr/>
          <p:nvPr/>
        </p:nvGrpSpPr>
        <p:grpSpPr>
          <a:xfrm rot="0">
            <a:off x="11070854" y="3278861"/>
            <a:ext cx="6768875" cy="3256847"/>
            <a:chOff x="0" y="0"/>
            <a:chExt cx="9025167" cy="4342463"/>
          </a:xfrm>
        </p:grpSpPr>
        <p:sp>
          <p:nvSpPr>
            <p:cNvPr name="TextBox 14" id="14"/>
            <p:cNvSpPr txBox="true"/>
            <p:nvPr/>
          </p:nvSpPr>
          <p:spPr>
            <a:xfrm rot="0">
              <a:off x="0" y="-28693"/>
              <a:ext cx="9025167" cy="1271816"/>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10 (GRABBING PRIVATE SSH KEYS VIA LFI)</a:t>
              </a:r>
            </a:p>
          </p:txBody>
        </p:sp>
        <p:sp>
          <p:nvSpPr>
            <p:cNvPr name="TextBox 15" id="15"/>
            <p:cNvSpPr txBox="true"/>
            <p:nvPr/>
          </p:nvSpPr>
          <p:spPr>
            <a:xfrm rot="0">
              <a:off x="0" y="1327219"/>
              <a:ext cx="9025167" cy="3015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private ssh keys were extracted via local file inclusion attack and hacker is able to get the access to the linux machine.</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4939" t="0" r="-4939" b="0"/>
              </a:stretch>
            </a:blipFill>
          </p:spPr>
        </p:sp>
      </p:grpSp>
      <p:grpSp>
        <p:nvGrpSpPr>
          <p:cNvPr name="Group 13" id="13"/>
          <p:cNvGrpSpPr/>
          <p:nvPr/>
        </p:nvGrpSpPr>
        <p:grpSpPr>
          <a:xfrm rot="0">
            <a:off x="11261578" y="3932420"/>
            <a:ext cx="6603957" cy="1949730"/>
            <a:chOff x="0" y="0"/>
            <a:chExt cx="8805277" cy="2599640"/>
          </a:xfrm>
        </p:grpSpPr>
        <p:sp>
          <p:nvSpPr>
            <p:cNvPr name="TextBox 14" id="14"/>
            <p:cNvSpPr txBox="true"/>
            <p:nvPr/>
          </p:nvSpPr>
          <p:spPr>
            <a:xfrm rot="0">
              <a:off x="0" y="-19155"/>
              <a:ext cx="8805277" cy="547739"/>
            </a:xfrm>
            <a:prstGeom prst="rect">
              <a:avLst/>
            </a:prstGeom>
          </p:spPr>
          <p:txBody>
            <a:bodyPr anchor="t" rtlCol="false" tIns="0" lIns="0" bIns="0" rIns="0">
              <a:spAutoFit/>
            </a:bodyPr>
            <a:lstStyle/>
            <a:p>
              <a:pPr algn="l" marL="0" indent="0" lvl="0">
                <a:lnSpc>
                  <a:spcPts val="3395"/>
                </a:lnSpc>
                <a:spcBef>
                  <a:spcPct val="0"/>
                </a:spcBef>
              </a:pPr>
              <a:r>
                <a:rPr lang="en-US" b="true" sz="2611" spc="227">
                  <a:solidFill>
                    <a:srgbClr val="000000"/>
                  </a:solidFill>
                  <a:latin typeface="Be Vietnam Ultra-Bold"/>
                  <a:ea typeface="Be Vietnam Ultra-Bold"/>
                  <a:cs typeface="Be Vietnam Ultra-Bold"/>
                  <a:sym typeface="Be Vietnam Ultra-Bold"/>
                </a:rPr>
                <a:t>STEP 11( POST EXPLOIT) </a:t>
              </a:r>
            </a:p>
          </p:txBody>
        </p:sp>
        <p:sp>
          <p:nvSpPr>
            <p:cNvPr name="TextBox 15" id="15"/>
            <p:cNvSpPr txBox="true"/>
            <p:nvPr/>
          </p:nvSpPr>
          <p:spPr>
            <a:xfrm rot="0">
              <a:off x="0" y="622993"/>
              <a:ext cx="8805277" cy="1976699"/>
            </a:xfrm>
            <a:prstGeom prst="rect">
              <a:avLst/>
            </a:prstGeom>
          </p:spPr>
          <p:txBody>
            <a:bodyPr anchor="t" rtlCol="false" tIns="0" lIns="0" bIns="0" rIns="0">
              <a:spAutoFit/>
            </a:bodyPr>
            <a:lstStyle/>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To connect to the target box via ssh private keys </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ssh -i file_name user@ip</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0" y="1977974"/>
            <a:ext cx="8877430" cy="7127610"/>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3628" t="0" r="-3628" b="0"/>
              </a:stretch>
            </a:blipFill>
          </p:spPr>
        </p:sp>
      </p:grpSp>
      <p:grpSp>
        <p:nvGrpSpPr>
          <p:cNvPr name="Group 13" id="13"/>
          <p:cNvGrpSpPr/>
          <p:nvPr/>
        </p:nvGrpSpPr>
        <p:grpSpPr>
          <a:xfrm rot="0">
            <a:off x="10415213" y="3172833"/>
            <a:ext cx="6603957" cy="3468903"/>
            <a:chOff x="0" y="0"/>
            <a:chExt cx="8805277" cy="4625204"/>
          </a:xfrm>
        </p:grpSpPr>
        <p:sp>
          <p:nvSpPr>
            <p:cNvPr name="TextBox 14" id="14"/>
            <p:cNvSpPr txBox="true"/>
            <p:nvPr/>
          </p:nvSpPr>
          <p:spPr>
            <a:xfrm rot="0">
              <a:off x="0" y="-19155"/>
              <a:ext cx="8805277" cy="547739"/>
            </a:xfrm>
            <a:prstGeom prst="rect">
              <a:avLst/>
            </a:prstGeom>
          </p:spPr>
          <p:txBody>
            <a:bodyPr anchor="t" rtlCol="false" tIns="0" lIns="0" bIns="0" rIns="0">
              <a:spAutoFit/>
            </a:bodyPr>
            <a:lstStyle/>
            <a:p>
              <a:pPr algn="l" marL="0" indent="0" lvl="0">
                <a:lnSpc>
                  <a:spcPts val="3395"/>
                </a:lnSpc>
                <a:spcBef>
                  <a:spcPct val="0"/>
                </a:spcBef>
              </a:pPr>
              <a:r>
                <a:rPr lang="en-US" b="true" sz="2611" spc="227">
                  <a:solidFill>
                    <a:srgbClr val="000000"/>
                  </a:solidFill>
                  <a:latin typeface="Be Vietnam Ultra-Bold"/>
                  <a:ea typeface="Be Vietnam Ultra-Bold"/>
                  <a:cs typeface="Be Vietnam Ultra-Bold"/>
                  <a:sym typeface="Be Vietnam Ultra-Bold"/>
                </a:rPr>
                <a:t>STEP 12( PRIVILAGE ESCALATION) </a:t>
              </a:r>
            </a:p>
          </p:txBody>
        </p:sp>
        <p:sp>
          <p:nvSpPr>
            <p:cNvPr name="TextBox 15" id="15"/>
            <p:cNvSpPr txBox="true"/>
            <p:nvPr/>
          </p:nvSpPr>
          <p:spPr>
            <a:xfrm rot="0">
              <a:off x="0" y="622993"/>
              <a:ext cx="8805277" cy="4002263"/>
            </a:xfrm>
            <a:prstGeom prst="rect">
              <a:avLst/>
            </a:prstGeom>
          </p:spPr>
          <p:txBody>
            <a:bodyPr anchor="t" rtlCol="false" tIns="0" lIns="0" bIns="0" rIns="0">
              <a:spAutoFit/>
            </a:bodyPr>
            <a:lstStyle/>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after accessing the user we discover a filed called  instant.db</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after opening it via sqlite3 founded tables </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after quering the tables we the user password in the hash form</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0" y="1977974"/>
            <a:ext cx="8877430" cy="7127610"/>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0" t="-14408" r="0" b="-14408"/>
              </a:stretch>
            </a:blipFill>
          </p:spPr>
        </p:sp>
      </p:grpSp>
      <p:grpSp>
        <p:nvGrpSpPr>
          <p:cNvPr name="Group 13" id="13"/>
          <p:cNvGrpSpPr/>
          <p:nvPr/>
        </p:nvGrpSpPr>
        <p:grpSpPr>
          <a:xfrm rot="0">
            <a:off x="10415213" y="1889875"/>
            <a:ext cx="6603957" cy="6507250"/>
            <a:chOff x="0" y="0"/>
            <a:chExt cx="8805277" cy="8676333"/>
          </a:xfrm>
        </p:grpSpPr>
        <p:sp>
          <p:nvSpPr>
            <p:cNvPr name="TextBox 14" id="14"/>
            <p:cNvSpPr txBox="true"/>
            <p:nvPr/>
          </p:nvSpPr>
          <p:spPr>
            <a:xfrm rot="0">
              <a:off x="0" y="-19155"/>
              <a:ext cx="8805277" cy="547739"/>
            </a:xfrm>
            <a:prstGeom prst="rect">
              <a:avLst/>
            </a:prstGeom>
          </p:spPr>
          <p:txBody>
            <a:bodyPr anchor="t" rtlCol="false" tIns="0" lIns="0" bIns="0" rIns="0">
              <a:spAutoFit/>
            </a:bodyPr>
            <a:lstStyle/>
            <a:p>
              <a:pPr algn="l" marL="0" indent="0" lvl="0">
                <a:lnSpc>
                  <a:spcPts val="3395"/>
                </a:lnSpc>
                <a:spcBef>
                  <a:spcPct val="0"/>
                </a:spcBef>
              </a:pPr>
              <a:r>
                <a:rPr lang="en-US" b="true" sz="2611" spc="227">
                  <a:solidFill>
                    <a:srgbClr val="000000"/>
                  </a:solidFill>
                  <a:latin typeface="Be Vietnam Ultra-Bold"/>
                  <a:ea typeface="Be Vietnam Ultra-Bold"/>
                  <a:cs typeface="Be Vietnam Ultra-Bold"/>
                  <a:sym typeface="Be Vietnam Ultra-Bold"/>
                </a:rPr>
                <a:t>STEP 13( CRACKING THE HASHES) </a:t>
              </a:r>
            </a:p>
          </p:txBody>
        </p:sp>
        <p:sp>
          <p:nvSpPr>
            <p:cNvPr name="TextBox 15" id="15"/>
            <p:cNvSpPr txBox="true"/>
            <p:nvPr/>
          </p:nvSpPr>
          <p:spPr>
            <a:xfrm rot="0">
              <a:off x="0" y="622993"/>
              <a:ext cx="8805277" cy="8053392"/>
            </a:xfrm>
            <a:prstGeom prst="rect">
              <a:avLst/>
            </a:prstGeom>
          </p:spPr>
          <p:txBody>
            <a:bodyPr anchor="t" rtlCol="false" tIns="0" lIns="0" bIns="0" rIns="0">
              <a:spAutoFit/>
            </a:bodyPr>
            <a:lstStyle/>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problem with the hashes is that they were old or the kali linux famous tool jhon the ripper or hash crack were unable to crack it.</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Had to find the other way around</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we use the werkzueg hash crack to crack the hash found from the instant.db fine </a:t>
              </a:r>
            </a:p>
            <a:p>
              <a:pPr algn="l" marL="615128" indent="-307564" lvl="1">
                <a:lnSpc>
                  <a:spcPts val="3988"/>
                </a:lnSpc>
                <a:buFont typeface="Arial"/>
                <a:buChar char="•"/>
              </a:pPr>
              <a:r>
                <a:rPr lang="en-US" sz="2849">
                  <a:solidFill>
                    <a:srgbClr val="000000"/>
                  </a:solidFill>
                  <a:latin typeface="IBM Plex Sans"/>
                  <a:ea typeface="IBM Plex Sans"/>
                  <a:cs typeface="IBM Plex Sans"/>
                  <a:sym typeface="IBM Plex Sans"/>
                </a:rPr>
                <a:t>using the github link https://github.com/AnataarXVI/Werkzeug-Cracker</a:t>
              </a:r>
            </a:p>
            <a:p>
              <a:pPr algn="l">
                <a:lnSpc>
                  <a:spcPts val="3988"/>
                </a:lnSpc>
              </a:pP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a:grpSpLocks noChangeAspect="true"/>
          </p:cNvGrpSpPr>
          <p:nvPr/>
        </p:nvGrpSpPr>
        <p:grpSpPr>
          <a:xfrm rot="0">
            <a:off x="0" y="1763948"/>
            <a:ext cx="10615452" cy="8523052"/>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5"/>
              <a:stretch>
                <a:fillRect l="0" t="-17594" r="0" b="-17594"/>
              </a:stretch>
            </a:blipFill>
          </p:spPr>
        </p:sp>
      </p:grpSp>
      <p:grpSp>
        <p:nvGrpSpPr>
          <p:cNvPr name="Group 13" id="13"/>
          <p:cNvGrpSpPr/>
          <p:nvPr/>
        </p:nvGrpSpPr>
        <p:grpSpPr>
          <a:xfrm rot="0">
            <a:off x="11367218" y="1850995"/>
            <a:ext cx="6221389" cy="6112579"/>
            <a:chOff x="0" y="0"/>
            <a:chExt cx="8295185" cy="8150106"/>
          </a:xfrm>
        </p:grpSpPr>
        <p:sp>
          <p:nvSpPr>
            <p:cNvPr name="TextBox 14" id="14"/>
            <p:cNvSpPr txBox="true"/>
            <p:nvPr/>
          </p:nvSpPr>
          <p:spPr>
            <a:xfrm rot="0">
              <a:off x="0" y="-19149"/>
              <a:ext cx="8295185" cy="517112"/>
            </a:xfrm>
            <a:prstGeom prst="rect">
              <a:avLst/>
            </a:prstGeom>
          </p:spPr>
          <p:txBody>
            <a:bodyPr anchor="t" rtlCol="false" tIns="0" lIns="0" bIns="0" rIns="0">
              <a:spAutoFit/>
            </a:bodyPr>
            <a:lstStyle/>
            <a:p>
              <a:pPr algn="l" marL="0" indent="0" lvl="0">
                <a:lnSpc>
                  <a:spcPts val="3198"/>
                </a:lnSpc>
                <a:spcBef>
                  <a:spcPct val="0"/>
                </a:spcBef>
              </a:pPr>
              <a:r>
                <a:rPr lang="en-US" b="true" sz="2460" spc="214">
                  <a:solidFill>
                    <a:srgbClr val="000000"/>
                  </a:solidFill>
                  <a:latin typeface="Be Vietnam Ultra-Bold"/>
                  <a:ea typeface="Be Vietnam Ultra-Bold"/>
                  <a:cs typeface="Be Vietnam Ultra-Bold"/>
                  <a:sym typeface="Be Vietnam Ultra-Bold"/>
                </a:rPr>
                <a:t>STEP 14( FINDING THE ROOT) </a:t>
              </a:r>
            </a:p>
          </p:txBody>
        </p:sp>
        <p:sp>
          <p:nvSpPr>
            <p:cNvPr name="TextBox 15" id="15"/>
            <p:cNvSpPr txBox="true"/>
            <p:nvPr/>
          </p:nvSpPr>
          <p:spPr>
            <a:xfrm rot="0">
              <a:off x="0" y="584144"/>
              <a:ext cx="8295185" cy="7566010"/>
            </a:xfrm>
            <a:prstGeom prst="rect">
              <a:avLst/>
            </a:prstGeom>
          </p:spPr>
          <p:txBody>
            <a:bodyPr anchor="t" rtlCol="false" tIns="0" lIns="0" bIns="0" rIns="0">
              <a:spAutoFit/>
            </a:bodyPr>
            <a:lstStyle/>
            <a:p>
              <a:pPr algn="l" marL="579494" indent="-289747" lvl="1">
                <a:lnSpc>
                  <a:spcPts val="3757"/>
                </a:lnSpc>
                <a:buFont typeface="Arial"/>
                <a:buChar char="•"/>
              </a:pPr>
              <a:r>
                <a:rPr lang="en-US" sz="2684">
                  <a:solidFill>
                    <a:srgbClr val="000000"/>
                  </a:solidFill>
                  <a:latin typeface="IBM Plex Sans"/>
                  <a:ea typeface="IBM Plex Sans"/>
                  <a:cs typeface="IBM Plex Sans"/>
                  <a:sym typeface="IBM Plex Sans"/>
                </a:rPr>
                <a:t>upon enumerating the target linux machine we were able to found a backup directory called solar-putty </a:t>
              </a:r>
            </a:p>
            <a:p>
              <a:pPr algn="l" marL="579494" indent="-289747" lvl="1">
                <a:lnSpc>
                  <a:spcPts val="3757"/>
                </a:lnSpc>
                <a:buFont typeface="Arial"/>
                <a:buChar char="•"/>
              </a:pPr>
              <a:r>
                <a:rPr lang="en-US" sz="2684">
                  <a:solidFill>
                    <a:srgbClr val="000000"/>
                  </a:solidFill>
                  <a:latin typeface="IBM Plex Sans"/>
                  <a:ea typeface="IBM Plex Sans"/>
                  <a:cs typeface="IBM Plex Sans"/>
                  <a:sym typeface="IBM Plex Sans"/>
                </a:rPr>
                <a:t>There was a old exploit for it found on the github as well Solar-putty Decrypt </a:t>
              </a:r>
            </a:p>
            <a:p>
              <a:pPr algn="l" marL="579494" indent="-289747" lvl="1">
                <a:lnSpc>
                  <a:spcPts val="3757"/>
                </a:lnSpc>
                <a:buFont typeface="Arial"/>
                <a:buChar char="•"/>
              </a:pPr>
              <a:r>
                <a:rPr lang="en-US" sz="2684">
                  <a:solidFill>
                    <a:srgbClr val="000000"/>
                  </a:solidFill>
                  <a:latin typeface="IBM Plex Sans"/>
                  <a:ea typeface="IBM Plex Sans"/>
                  <a:cs typeface="IBM Plex Sans"/>
                  <a:sym typeface="IBM Plex Sans"/>
                </a:rPr>
                <a:t>we followed the command as per github link </a:t>
              </a:r>
              <a:r>
                <a:rPr lang="en-US" b="true" sz="2684">
                  <a:solidFill>
                    <a:srgbClr val="000000"/>
                  </a:solidFill>
                  <a:latin typeface="IBM Plex Sans Bold"/>
                  <a:ea typeface="IBM Plex Sans Bold"/>
                  <a:cs typeface="IBM Plex Sans Bold"/>
                  <a:sym typeface="IBM Plex Sans Bold"/>
                </a:rPr>
                <a:t>https://github.com/VoidSec/SolarPuttyDecrypt</a:t>
              </a:r>
            </a:p>
            <a:p>
              <a:pPr algn="l" marL="579494" indent="-289747" lvl="1">
                <a:lnSpc>
                  <a:spcPts val="3757"/>
                </a:lnSpc>
                <a:buFont typeface="Arial"/>
                <a:buChar char="•"/>
              </a:pPr>
              <a:r>
                <a:rPr lang="en-US" b="true" sz="2684">
                  <a:solidFill>
                    <a:srgbClr val="000000"/>
                  </a:solidFill>
                  <a:latin typeface="IBM Plex Sans Bold"/>
                  <a:ea typeface="IBM Plex Sans Bold"/>
                  <a:cs typeface="IBM Plex Sans Bold"/>
                  <a:sym typeface="IBM Plex Sans Bold"/>
                </a:rPr>
                <a:t>we were able to get the root password we well</a:t>
              </a: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33530"/>
            </a:stretch>
          </a:blipFill>
        </p:spPr>
      </p:sp>
      <p:sp>
        <p:nvSpPr>
          <p:cNvPr name="TextBox 3" id="3"/>
          <p:cNvSpPr txBox="true"/>
          <p:nvPr/>
        </p:nvSpPr>
        <p:spPr>
          <a:xfrm rot="0">
            <a:off x="12177037" y="514195"/>
            <a:ext cx="5846600" cy="4629305"/>
          </a:xfrm>
          <a:prstGeom prst="rect">
            <a:avLst/>
          </a:prstGeom>
        </p:spPr>
        <p:txBody>
          <a:bodyPr anchor="t" rtlCol="false" tIns="0" lIns="0" bIns="0" rIns="0">
            <a:spAutoFit/>
          </a:bodyPr>
          <a:lstStyle/>
          <a:p>
            <a:pPr algn="ctr">
              <a:lnSpc>
                <a:spcPts val="18551"/>
              </a:lnSpc>
            </a:pPr>
            <a:r>
              <a:rPr lang="en-US" sz="13251">
                <a:solidFill>
                  <a:srgbClr val="FF0000"/>
                </a:solidFill>
                <a:latin typeface="Inside"/>
                <a:ea typeface="Inside"/>
                <a:cs typeface="Inside"/>
                <a:sym typeface="Inside"/>
              </a:rPr>
              <a:t>ANY </a:t>
            </a:r>
          </a:p>
          <a:p>
            <a:pPr algn="ctr">
              <a:lnSpc>
                <a:spcPts val="18551"/>
              </a:lnSpc>
              <a:spcBef>
                <a:spcPct val="0"/>
              </a:spcBef>
            </a:pPr>
            <a:r>
              <a:rPr lang="en-US" sz="13251">
                <a:solidFill>
                  <a:srgbClr val="FF0000"/>
                </a:solidFill>
                <a:latin typeface="Inside"/>
                <a:ea typeface="Inside"/>
                <a:cs typeface="Inside"/>
                <a:sym typeface="Inside"/>
              </a:rPr>
              <a:t>QUESTIONS?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8010284">
            <a:off x="11274917" y="-2976531"/>
            <a:ext cx="11342890" cy="9156806"/>
          </a:xfrm>
          <a:custGeom>
            <a:avLst/>
            <a:gdLst/>
            <a:ahLst/>
            <a:cxnLst/>
            <a:rect r="r" b="b" t="t" l="l"/>
            <a:pathLst>
              <a:path h="9156806" w="11342890">
                <a:moveTo>
                  <a:pt x="0" y="0"/>
                </a:moveTo>
                <a:lnTo>
                  <a:pt x="11342890" y="0"/>
                </a:lnTo>
                <a:lnTo>
                  <a:pt x="11342890" y="9156806"/>
                </a:lnTo>
                <a:lnTo>
                  <a:pt x="0" y="915680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025505" y="3585536"/>
            <a:ext cx="7812715" cy="2143125"/>
          </a:xfrm>
          <a:prstGeom prst="rect">
            <a:avLst/>
          </a:prstGeom>
        </p:spPr>
        <p:txBody>
          <a:bodyPr anchor="t" rtlCol="false" tIns="0" lIns="0" bIns="0" rIns="0">
            <a:spAutoFit/>
          </a:bodyPr>
          <a:lstStyle/>
          <a:p>
            <a:pPr algn="l">
              <a:lnSpc>
                <a:spcPts val="8400"/>
              </a:lnSpc>
            </a:pPr>
            <a:r>
              <a:rPr lang="en-US" sz="7000" b="true">
                <a:solidFill>
                  <a:srgbClr val="F8F8F8"/>
                </a:solidFill>
                <a:latin typeface="Be Vietnam Ultra-Bold"/>
                <a:ea typeface="Be Vietnam Ultra-Bold"/>
                <a:cs typeface="Be Vietnam Ultra-Bold"/>
                <a:sym typeface="Be Vietnam Ultra-Bold"/>
              </a:rPr>
              <a:t>Thank you for listening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2F2"/>
        </a:solidFill>
      </p:bgPr>
    </p:bg>
    <p:spTree>
      <p:nvGrpSpPr>
        <p:cNvPr id="1" name=""/>
        <p:cNvGrpSpPr/>
        <p:nvPr/>
      </p:nvGrpSpPr>
      <p:grpSpPr>
        <a:xfrm>
          <a:off x="0" y="0"/>
          <a:ext cx="0" cy="0"/>
          <a:chOff x="0" y="0"/>
          <a:chExt cx="0" cy="0"/>
        </a:xfrm>
      </p:grpSpPr>
      <p:sp>
        <p:nvSpPr>
          <p:cNvPr name="Freeform 2" id="2"/>
          <p:cNvSpPr/>
          <p:nvPr/>
        </p:nvSpPr>
        <p:spPr>
          <a:xfrm flipH="false" flipV="false" rot="-2454813">
            <a:off x="-2483928" y="-1763293"/>
            <a:ext cx="4705411" cy="3723156"/>
          </a:xfrm>
          <a:custGeom>
            <a:avLst/>
            <a:gdLst/>
            <a:ahLst/>
            <a:cxnLst/>
            <a:rect r="r" b="b" t="t" l="l"/>
            <a:pathLst>
              <a:path h="3723156" w="4705411">
                <a:moveTo>
                  <a:pt x="0" y="0"/>
                </a:moveTo>
                <a:lnTo>
                  <a:pt x="4705410" y="0"/>
                </a:lnTo>
                <a:lnTo>
                  <a:pt x="4705410" y="3723157"/>
                </a:lnTo>
                <a:lnTo>
                  <a:pt x="0" y="3723157"/>
                </a:lnTo>
                <a:lnTo>
                  <a:pt x="0" y="0"/>
                </a:lnTo>
                <a:close/>
              </a:path>
            </a:pathLst>
          </a:custGeom>
          <a:blipFill>
            <a:blip r:embed="rId3">
              <a:alphaModFix amt="30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2454813">
            <a:off x="15935295" y="8732386"/>
            <a:ext cx="4705411" cy="3723156"/>
          </a:xfrm>
          <a:custGeom>
            <a:avLst/>
            <a:gdLst/>
            <a:ahLst/>
            <a:cxnLst/>
            <a:rect r="r" b="b" t="t" l="l"/>
            <a:pathLst>
              <a:path h="3723156" w="4705411">
                <a:moveTo>
                  <a:pt x="0" y="0"/>
                </a:moveTo>
                <a:lnTo>
                  <a:pt x="4705410" y="0"/>
                </a:lnTo>
                <a:lnTo>
                  <a:pt x="4705410" y="3723156"/>
                </a:lnTo>
                <a:lnTo>
                  <a:pt x="0" y="3723156"/>
                </a:lnTo>
                <a:lnTo>
                  <a:pt x="0" y="0"/>
                </a:lnTo>
                <a:close/>
              </a:path>
            </a:pathLst>
          </a:custGeom>
          <a:blipFill>
            <a:blip r:embed="rId3">
              <a:alphaModFix amt="3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7655029"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98075" y="7866529"/>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7655029"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398075" y="5442312"/>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7655029"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398075" y="3021841"/>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7655029"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398075" y="601371"/>
            <a:ext cx="1028700" cy="2420471"/>
          </a:xfrm>
          <a:custGeom>
            <a:avLst/>
            <a:gdLst/>
            <a:ahLst/>
            <a:cxnLst/>
            <a:rect r="r" b="b" t="t" l="l"/>
            <a:pathLst>
              <a:path h="2420471" w="1028700">
                <a:moveTo>
                  <a:pt x="0" y="0"/>
                </a:moveTo>
                <a:lnTo>
                  <a:pt x="1028700" y="0"/>
                </a:lnTo>
                <a:lnTo>
                  <a:pt x="1028700" y="2420470"/>
                </a:lnTo>
                <a:lnTo>
                  <a:pt x="0" y="24204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7655029"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398075" y="-1819100"/>
            <a:ext cx="1028700" cy="2420471"/>
          </a:xfrm>
          <a:custGeom>
            <a:avLst/>
            <a:gdLst/>
            <a:ahLst/>
            <a:cxnLst/>
            <a:rect r="r" b="b" t="t" l="l"/>
            <a:pathLst>
              <a:path h="2420471" w="1028700">
                <a:moveTo>
                  <a:pt x="0" y="0"/>
                </a:moveTo>
                <a:lnTo>
                  <a:pt x="1028700" y="0"/>
                </a:lnTo>
                <a:lnTo>
                  <a:pt x="1028700" y="2420471"/>
                </a:lnTo>
                <a:lnTo>
                  <a:pt x="0" y="242047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4" id="14"/>
          <p:cNvSpPr/>
          <p:nvPr/>
        </p:nvSpPr>
        <p:spPr>
          <a:xfrm flipH="false" flipV="false" rot="0">
            <a:off x="7624344" y="898086"/>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15" id="15"/>
          <p:cNvSpPr/>
          <p:nvPr/>
        </p:nvSpPr>
        <p:spPr>
          <a:xfrm rot="0">
            <a:off x="8714483" y="1342812"/>
            <a:ext cx="656203" cy="0"/>
          </a:xfrm>
          <a:prstGeom prst="line">
            <a:avLst/>
          </a:prstGeom>
          <a:ln cap="flat" w="19050">
            <a:solidFill>
              <a:srgbClr val="3C5679"/>
            </a:solidFill>
            <a:prstDash val="sysDash"/>
            <a:headEnd type="oval" len="lg" w="lg"/>
            <a:tailEnd type="none" len="sm" w="sm"/>
          </a:ln>
        </p:spPr>
      </p:sp>
      <p:sp>
        <p:nvSpPr>
          <p:cNvPr name="AutoShape 16" id="16"/>
          <p:cNvSpPr/>
          <p:nvPr/>
        </p:nvSpPr>
        <p:spPr>
          <a:xfrm rot="0">
            <a:off x="7355214" y="3070168"/>
            <a:ext cx="1985191" cy="0"/>
          </a:xfrm>
          <a:prstGeom prst="line">
            <a:avLst/>
          </a:prstGeom>
          <a:ln cap="flat" w="19050">
            <a:solidFill>
              <a:srgbClr val="3C5679"/>
            </a:solidFill>
            <a:prstDash val="sysDash"/>
            <a:headEnd type="oval" len="lg" w="lg"/>
            <a:tailEnd type="none" len="sm" w="sm"/>
          </a:ln>
        </p:spPr>
      </p:sp>
      <p:sp>
        <p:nvSpPr>
          <p:cNvPr name="Freeform 17" id="17"/>
          <p:cNvSpPr/>
          <p:nvPr/>
        </p:nvSpPr>
        <p:spPr>
          <a:xfrm flipH="false" flipV="false" rot="0">
            <a:off x="6703150" y="2558634"/>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18" id="18"/>
          <p:cNvSpPr/>
          <p:nvPr/>
        </p:nvSpPr>
        <p:spPr>
          <a:xfrm rot="0">
            <a:off x="8714483" y="5089193"/>
            <a:ext cx="625922" cy="0"/>
          </a:xfrm>
          <a:prstGeom prst="line">
            <a:avLst/>
          </a:prstGeom>
          <a:ln cap="flat" w="19050">
            <a:solidFill>
              <a:srgbClr val="3C5679"/>
            </a:solidFill>
            <a:prstDash val="sysDash"/>
            <a:headEnd type="oval" len="lg" w="lg"/>
            <a:tailEnd type="none" len="sm" w="sm"/>
          </a:ln>
        </p:spPr>
      </p:sp>
      <p:sp>
        <p:nvSpPr>
          <p:cNvPr name="Freeform 19" id="19"/>
          <p:cNvSpPr/>
          <p:nvPr/>
        </p:nvSpPr>
        <p:spPr>
          <a:xfrm flipH="false" flipV="false" rot="0">
            <a:off x="7507542" y="4181489"/>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false" rot="0">
            <a:off x="9695914" y="3806865"/>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21" id="21"/>
          <p:cNvSpPr/>
          <p:nvPr/>
        </p:nvSpPr>
        <p:spPr>
          <a:xfrm rot="0">
            <a:off x="9332835" y="1960869"/>
            <a:ext cx="1614346" cy="0"/>
          </a:xfrm>
          <a:prstGeom prst="line">
            <a:avLst/>
          </a:prstGeom>
          <a:ln cap="flat" w="19050">
            <a:solidFill>
              <a:srgbClr val="3C5679"/>
            </a:solidFill>
            <a:prstDash val="sysDash"/>
            <a:headEnd type="none" len="sm" w="sm"/>
            <a:tailEnd type="oval" len="lg" w="lg"/>
          </a:ln>
        </p:spPr>
      </p:sp>
      <p:sp>
        <p:nvSpPr>
          <p:cNvPr name="Freeform 22" id="22"/>
          <p:cNvSpPr/>
          <p:nvPr/>
        </p:nvSpPr>
        <p:spPr>
          <a:xfrm flipH="false" flipV="false" rot="0">
            <a:off x="9695914" y="1516143"/>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23" id="23"/>
          <p:cNvSpPr/>
          <p:nvPr/>
        </p:nvSpPr>
        <p:spPr>
          <a:xfrm flipV="true">
            <a:off x="9349372" y="1323887"/>
            <a:ext cx="558" cy="8445241"/>
          </a:xfrm>
          <a:prstGeom prst="line">
            <a:avLst/>
          </a:prstGeom>
          <a:ln cap="flat" w="19050">
            <a:solidFill>
              <a:srgbClr val="3C5679"/>
            </a:solidFill>
            <a:prstDash val="lgDash"/>
            <a:headEnd type="none" len="sm" w="sm"/>
            <a:tailEnd type="none" len="sm" w="sm"/>
          </a:ln>
        </p:spPr>
      </p:sp>
      <p:sp>
        <p:nvSpPr>
          <p:cNvPr name="AutoShape 24" id="24"/>
          <p:cNvSpPr/>
          <p:nvPr/>
        </p:nvSpPr>
        <p:spPr>
          <a:xfrm rot="0">
            <a:off x="9332835" y="4196923"/>
            <a:ext cx="1383622" cy="0"/>
          </a:xfrm>
          <a:prstGeom prst="line">
            <a:avLst/>
          </a:prstGeom>
          <a:ln cap="flat" w="19050">
            <a:solidFill>
              <a:srgbClr val="3C5679"/>
            </a:solidFill>
            <a:prstDash val="sysDash"/>
            <a:headEnd type="none" len="sm" w="sm"/>
            <a:tailEnd type="oval" len="lg" w="lg"/>
          </a:ln>
        </p:spPr>
      </p:sp>
      <p:grpSp>
        <p:nvGrpSpPr>
          <p:cNvPr name="Group 25" id="25"/>
          <p:cNvGrpSpPr/>
          <p:nvPr/>
        </p:nvGrpSpPr>
        <p:grpSpPr>
          <a:xfrm rot="0">
            <a:off x="7746648" y="800735"/>
            <a:ext cx="1221564" cy="1106865"/>
            <a:chOff x="0" y="0"/>
            <a:chExt cx="2550919" cy="2311400"/>
          </a:xfrm>
        </p:grpSpPr>
        <p:sp>
          <p:nvSpPr>
            <p:cNvPr name="Freeform 26" id="26"/>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27" id="27"/>
          <p:cNvGrpSpPr/>
          <p:nvPr/>
        </p:nvGrpSpPr>
        <p:grpSpPr>
          <a:xfrm rot="0">
            <a:off x="9872511" y="1342812"/>
            <a:ext cx="1221564" cy="1106865"/>
            <a:chOff x="0" y="0"/>
            <a:chExt cx="2550919" cy="2311400"/>
          </a:xfrm>
        </p:grpSpPr>
        <p:sp>
          <p:nvSpPr>
            <p:cNvPr name="Freeform 28" id="28"/>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29" id="29"/>
          <p:cNvGrpSpPr/>
          <p:nvPr/>
        </p:nvGrpSpPr>
        <p:grpSpPr>
          <a:xfrm rot="0">
            <a:off x="6924796" y="2499848"/>
            <a:ext cx="1221564" cy="1106865"/>
            <a:chOff x="0" y="0"/>
            <a:chExt cx="2550919" cy="2311400"/>
          </a:xfrm>
        </p:grpSpPr>
        <p:sp>
          <p:nvSpPr>
            <p:cNvPr name="Freeform 30" id="30"/>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31" id="31"/>
          <p:cNvGrpSpPr/>
          <p:nvPr/>
        </p:nvGrpSpPr>
        <p:grpSpPr>
          <a:xfrm rot="0">
            <a:off x="7535578" y="4490625"/>
            <a:ext cx="1221564" cy="1106865"/>
            <a:chOff x="0" y="0"/>
            <a:chExt cx="2550919" cy="2311400"/>
          </a:xfrm>
        </p:grpSpPr>
        <p:sp>
          <p:nvSpPr>
            <p:cNvPr name="Freeform 32" id="32"/>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33" id="33"/>
          <p:cNvGrpSpPr/>
          <p:nvPr/>
        </p:nvGrpSpPr>
        <p:grpSpPr>
          <a:xfrm rot="0">
            <a:off x="9872511" y="3643491"/>
            <a:ext cx="1221564" cy="1106865"/>
            <a:chOff x="0" y="0"/>
            <a:chExt cx="2550919" cy="2311400"/>
          </a:xfrm>
        </p:grpSpPr>
        <p:sp>
          <p:nvSpPr>
            <p:cNvPr name="Freeform 34" id="34"/>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sp>
        <p:nvSpPr>
          <p:cNvPr name="TextBox 35" id="35"/>
          <p:cNvSpPr txBox="true"/>
          <p:nvPr/>
        </p:nvSpPr>
        <p:spPr>
          <a:xfrm rot="0">
            <a:off x="1181894" y="242152"/>
            <a:ext cx="3504128" cy="764540"/>
          </a:xfrm>
          <a:prstGeom prst="rect">
            <a:avLst/>
          </a:prstGeom>
        </p:spPr>
        <p:txBody>
          <a:bodyPr anchor="t" rtlCol="false" tIns="0" lIns="0" bIns="0" rIns="0">
            <a:spAutoFit/>
          </a:bodyPr>
          <a:lstStyle/>
          <a:p>
            <a:pPr algn="ctr">
              <a:lnSpc>
                <a:spcPts val="6159"/>
              </a:lnSpc>
            </a:pPr>
            <a:r>
              <a:rPr lang="en-US" b="true" sz="4399">
                <a:solidFill>
                  <a:srgbClr val="0D0D0D"/>
                </a:solidFill>
                <a:latin typeface="Barlow Bold"/>
                <a:ea typeface="Barlow Bold"/>
                <a:cs typeface="Barlow Bold"/>
                <a:sym typeface="Barlow Bold"/>
              </a:rPr>
              <a:t>EXECUTION</a:t>
            </a:r>
          </a:p>
        </p:txBody>
      </p:sp>
      <p:sp>
        <p:nvSpPr>
          <p:cNvPr name="TextBox 36" id="36"/>
          <p:cNvSpPr txBox="true"/>
          <p:nvPr/>
        </p:nvSpPr>
        <p:spPr>
          <a:xfrm rot="0">
            <a:off x="8170937" y="868897"/>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1</a:t>
            </a:r>
          </a:p>
        </p:txBody>
      </p:sp>
      <p:sp>
        <p:nvSpPr>
          <p:cNvPr name="TextBox 37" id="37"/>
          <p:cNvSpPr txBox="true"/>
          <p:nvPr/>
        </p:nvSpPr>
        <p:spPr>
          <a:xfrm rot="0">
            <a:off x="5059144" y="1094334"/>
            <a:ext cx="1615411"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Initial Setup</a:t>
            </a:r>
          </a:p>
        </p:txBody>
      </p:sp>
      <p:sp>
        <p:nvSpPr>
          <p:cNvPr name="Freeform 38" id="38"/>
          <p:cNvSpPr/>
          <p:nvPr/>
        </p:nvSpPr>
        <p:spPr>
          <a:xfrm flipH="false" flipV="false" rot="0">
            <a:off x="7214029" y="4552133"/>
            <a:ext cx="1842388" cy="1457790"/>
          </a:xfrm>
          <a:custGeom>
            <a:avLst/>
            <a:gdLst/>
            <a:ahLst/>
            <a:cxnLst/>
            <a:rect r="r" b="b" t="t" l="l"/>
            <a:pathLst>
              <a:path h="1457790" w="1842388">
                <a:moveTo>
                  <a:pt x="0" y="0"/>
                </a:moveTo>
                <a:lnTo>
                  <a:pt x="1842389" y="0"/>
                </a:lnTo>
                <a:lnTo>
                  <a:pt x="1842389"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39" id="39"/>
          <p:cNvSpPr/>
          <p:nvPr/>
        </p:nvSpPr>
        <p:spPr>
          <a:xfrm>
            <a:off x="7385494" y="6351282"/>
            <a:ext cx="1985191" cy="0"/>
          </a:xfrm>
          <a:prstGeom prst="line">
            <a:avLst/>
          </a:prstGeom>
          <a:ln cap="flat" w="19050">
            <a:solidFill>
              <a:srgbClr val="3C5679"/>
            </a:solidFill>
            <a:prstDash val="sysDash"/>
            <a:headEnd type="oval" len="lg" w="lg"/>
            <a:tailEnd type="none" len="sm" w="sm"/>
          </a:ln>
        </p:spPr>
      </p:sp>
      <p:sp>
        <p:nvSpPr>
          <p:cNvPr name="Freeform 40" id="40"/>
          <p:cNvSpPr/>
          <p:nvPr/>
        </p:nvSpPr>
        <p:spPr>
          <a:xfrm flipH="false" flipV="false" rot="0">
            <a:off x="6674555" y="6293659"/>
            <a:ext cx="1842388" cy="1457790"/>
          </a:xfrm>
          <a:custGeom>
            <a:avLst/>
            <a:gdLst/>
            <a:ahLst/>
            <a:cxnLst/>
            <a:rect r="r" b="b" t="t" l="l"/>
            <a:pathLst>
              <a:path h="1457790" w="1842388">
                <a:moveTo>
                  <a:pt x="0" y="0"/>
                </a:moveTo>
                <a:lnTo>
                  <a:pt x="1842389" y="0"/>
                </a:lnTo>
                <a:lnTo>
                  <a:pt x="1842389"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41" id="41"/>
          <p:cNvSpPr/>
          <p:nvPr/>
        </p:nvSpPr>
        <p:spPr>
          <a:xfrm flipV="true">
            <a:off x="8104817" y="7690032"/>
            <a:ext cx="1265797" cy="9525"/>
          </a:xfrm>
          <a:prstGeom prst="line">
            <a:avLst/>
          </a:prstGeom>
          <a:ln cap="flat" w="19050">
            <a:solidFill>
              <a:srgbClr val="3C5679"/>
            </a:solidFill>
            <a:prstDash val="sysDash"/>
            <a:headEnd type="oval" len="lg" w="lg"/>
            <a:tailEnd type="none" len="sm" w="sm"/>
          </a:ln>
        </p:spPr>
      </p:sp>
      <p:sp>
        <p:nvSpPr>
          <p:cNvPr name="Freeform 42" id="42"/>
          <p:cNvSpPr/>
          <p:nvPr/>
        </p:nvSpPr>
        <p:spPr>
          <a:xfrm flipH="false" flipV="false" rot="0">
            <a:off x="7249743" y="7092417"/>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Freeform 43" id="43"/>
          <p:cNvSpPr/>
          <p:nvPr/>
        </p:nvSpPr>
        <p:spPr>
          <a:xfrm flipH="false" flipV="false" rot="0">
            <a:off x="9909448" y="6566669"/>
            <a:ext cx="1842388" cy="1457790"/>
          </a:xfrm>
          <a:custGeom>
            <a:avLst/>
            <a:gdLst/>
            <a:ahLst/>
            <a:cxnLst/>
            <a:rect r="r" b="b" t="t" l="l"/>
            <a:pathLst>
              <a:path h="1457790" w="1842388">
                <a:moveTo>
                  <a:pt x="0" y="0"/>
                </a:moveTo>
                <a:lnTo>
                  <a:pt x="1842389" y="0"/>
                </a:lnTo>
                <a:lnTo>
                  <a:pt x="1842389"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44" id="44"/>
          <p:cNvSpPr/>
          <p:nvPr/>
        </p:nvSpPr>
        <p:spPr>
          <a:xfrm>
            <a:off x="9304240" y="5707249"/>
            <a:ext cx="1614346" cy="0"/>
          </a:xfrm>
          <a:prstGeom prst="line">
            <a:avLst/>
          </a:prstGeom>
          <a:ln cap="flat" w="19050">
            <a:solidFill>
              <a:srgbClr val="3C5679"/>
            </a:solidFill>
            <a:prstDash val="sysDash"/>
            <a:headEnd type="none" len="sm" w="sm"/>
            <a:tailEnd type="oval" len="lg" w="lg"/>
          </a:ln>
        </p:spPr>
      </p:sp>
      <p:sp>
        <p:nvSpPr>
          <p:cNvPr name="Freeform 45" id="45"/>
          <p:cNvSpPr/>
          <p:nvPr/>
        </p:nvSpPr>
        <p:spPr>
          <a:xfrm flipH="false" flipV="false" rot="0">
            <a:off x="9667319" y="5251168"/>
            <a:ext cx="1842388" cy="1457790"/>
          </a:xfrm>
          <a:custGeom>
            <a:avLst/>
            <a:gdLst/>
            <a:ahLst/>
            <a:cxnLst/>
            <a:rect r="r" b="b" t="t" l="l"/>
            <a:pathLst>
              <a:path h="1457790" w="1842388">
                <a:moveTo>
                  <a:pt x="0" y="0"/>
                </a:moveTo>
                <a:lnTo>
                  <a:pt x="1842388" y="0"/>
                </a:lnTo>
                <a:lnTo>
                  <a:pt x="1842388"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sp>
        <p:nvSpPr>
          <p:cNvPr name="AutoShape 46" id="46"/>
          <p:cNvSpPr/>
          <p:nvPr/>
        </p:nvSpPr>
        <p:spPr>
          <a:xfrm>
            <a:off x="9349372" y="7109008"/>
            <a:ext cx="1383622" cy="0"/>
          </a:xfrm>
          <a:prstGeom prst="line">
            <a:avLst/>
          </a:prstGeom>
          <a:ln cap="flat" w="19050">
            <a:solidFill>
              <a:srgbClr val="3C5679"/>
            </a:solidFill>
            <a:prstDash val="sysDash"/>
            <a:headEnd type="none" len="sm" w="sm"/>
            <a:tailEnd type="oval" len="lg" w="lg"/>
          </a:ln>
        </p:spPr>
      </p:sp>
      <p:grpSp>
        <p:nvGrpSpPr>
          <p:cNvPr name="Group 47" id="47"/>
          <p:cNvGrpSpPr/>
          <p:nvPr/>
        </p:nvGrpSpPr>
        <p:grpSpPr>
          <a:xfrm rot="0">
            <a:off x="9843916" y="5077837"/>
            <a:ext cx="1221564" cy="1106865"/>
            <a:chOff x="0" y="0"/>
            <a:chExt cx="2550919" cy="2311400"/>
          </a:xfrm>
        </p:grpSpPr>
        <p:sp>
          <p:nvSpPr>
            <p:cNvPr name="Freeform 48" id="48"/>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49" id="49"/>
          <p:cNvGrpSpPr/>
          <p:nvPr/>
        </p:nvGrpSpPr>
        <p:grpSpPr>
          <a:xfrm rot="0">
            <a:off x="6949373" y="5833545"/>
            <a:ext cx="1221564" cy="1106865"/>
            <a:chOff x="0" y="0"/>
            <a:chExt cx="2550919" cy="2311400"/>
          </a:xfrm>
        </p:grpSpPr>
        <p:sp>
          <p:nvSpPr>
            <p:cNvPr name="Freeform 50" id="50"/>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grpSp>
        <p:nvGrpSpPr>
          <p:cNvPr name="Group 51" id="51"/>
          <p:cNvGrpSpPr/>
          <p:nvPr/>
        </p:nvGrpSpPr>
        <p:grpSpPr>
          <a:xfrm rot="0">
            <a:off x="7375345" y="7169462"/>
            <a:ext cx="1106865" cy="1106865"/>
            <a:chOff x="0" y="0"/>
            <a:chExt cx="2311400" cy="2311400"/>
          </a:xfrm>
        </p:grpSpPr>
        <p:sp>
          <p:nvSpPr>
            <p:cNvPr name="Freeform 52" id="52"/>
            <p:cNvSpPr/>
            <p:nvPr/>
          </p:nvSpPr>
          <p:spPr>
            <a:xfrm flipH="false" flipV="false" rot="0">
              <a:off x="0" y="0"/>
              <a:ext cx="2311400" cy="2311400"/>
            </a:xfrm>
            <a:custGeom>
              <a:avLst/>
              <a:gdLst/>
              <a:ahLst/>
              <a:cxnLst/>
              <a:rect r="r" b="b" t="t" l="l"/>
              <a:pathLst>
                <a:path h="2311400" w="2311400">
                  <a:moveTo>
                    <a:pt x="2006600" y="0"/>
                  </a:moveTo>
                  <a:lnTo>
                    <a:pt x="304800" y="0"/>
                  </a:lnTo>
                  <a:cubicBezTo>
                    <a:pt x="135890" y="0"/>
                    <a:pt x="0" y="135890"/>
                    <a:pt x="0" y="304800"/>
                  </a:cubicBezTo>
                  <a:lnTo>
                    <a:pt x="0" y="2006600"/>
                  </a:lnTo>
                  <a:cubicBezTo>
                    <a:pt x="0" y="2175510"/>
                    <a:pt x="135890" y="2311400"/>
                    <a:pt x="304800" y="2311400"/>
                  </a:cubicBezTo>
                  <a:lnTo>
                    <a:pt x="2006600" y="2311400"/>
                  </a:lnTo>
                  <a:cubicBezTo>
                    <a:pt x="2175510" y="2311400"/>
                    <a:pt x="2311400" y="2175510"/>
                    <a:pt x="2311400" y="2006600"/>
                  </a:cubicBezTo>
                  <a:lnTo>
                    <a:pt x="2311400" y="304800"/>
                  </a:lnTo>
                  <a:cubicBezTo>
                    <a:pt x="2311400" y="135890"/>
                    <a:pt x="2175510" y="0"/>
                    <a:pt x="2006600" y="0"/>
                  </a:cubicBezTo>
                  <a:close/>
                </a:path>
              </a:pathLst>
            </a:custGeom>
            <a:solidFill>
              <a:srgbClr val="33A685"/>
            </a:solidFill>
          </p:spPr>
        </p:sp>
      </p:grpSp>
      <p:grpSp>
        <p:nvGrpSpPr>
          <p:cNvPr name="Group 53" id="53"/>
          <p:cNvGrpSpPr/>
          <p:nvPr/>
        </p:nvGrpSpPr>
        <p:grpSpPr>
          <a:xfrm rot="0">
            <a:off x="10245280" y="6613327"/>
            <a:ext cx="1221564" cy="1106865"/>
            <a:chOff x="0" y="0"/>
            <a:chExt cx="2550919" cy="2311400"/>
          </a:xfrm>
        </p:grpSpPr>
        <p:sp>
          <p:nvSpPr>
            <p:cNvPr name="Freeform 54" id="54"/>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sp>
        <p:nvSpPr>
          <p:cNvPr name="AutoShape 55" id="55"/>
          <p:cNvSpPr/>
          <p:nvPr/>
        </p:nvSpPr>
        <p:spPr>
          <a:xfrm>
            <a:off x="9314054" y="8749121"/>
            <a:ext cx="1614346" cy="0"/>
          </a:xfrm>
          <a:prstGeom prst="line">
            <a:avLst/>
          </a:prstGeom>
          <a:ln cap="flat" w="19050">
            <a:solidFill>
              <a:srgbClr val="3C5679"/>
            </a:solidFill>
            <a:prstDash val="sysDash"/>
            <a:headEnd type="none" len="sm" w="sm"/>
            <a:tailEnd type="oval" len="lg" w="lg"/>
          </a:ln>
        </p:spPr>
      </p:sp>
      <p:sp>
        <p:nvSpPr>
          <p:cNvPr name="Freeform 56" id="56"/>
          <p:cNvSpPr/>
          <p:nvPr/>
        </p:nvSpPr>
        <p:spPr>
          <a:xfrm flipH="false" flipV="false" rot="0">
            <a:off x="9677133" y="8293040"/>
            <a:ext cx="1842388" cy="1457790"/>
          </a:xfrm>
          <a:custGeom>
            <a:avLst/>
            <a:gdLst/>
            <a:ahLst/>
            <a:cxnLst/>
            <a:rect r="r" b="b" t="t" l="l"/>
            <a:pathLst>
              <a:path h="1457790" w="1842388">
                <a:moveTo>
                  <a:pt x="0" y="0"/>
                </a:moveTo>
                <a:lnTo>
                  <a:pt x="1842388" y="0"/>
                </a:lnTo>
                <a:lnTo>
                  <a:pt x="1842388" y="1457789"/>
                </a:lnTo>
                <a:lnTo>
                  <a:pt x="0" y="1457789"/>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grpSp>
        <p:nvGrpSpPr>
          <p:cNvPr name="Group 57" id="57"/>
          <p:cNvGrpSpPr/>
          <p:nvPr/>
        </p:nvGrpSpPr>
        <p:grpSpPr>
          <a:xfrm rot="0">
            <a:off x="9853730" y="8119709"/>
            <a:ext cx="1221564" cy="1106865"/>
            <a:chOff x="0" y="0"/>
            <a:chExt cx="2550919" cy="2311400"/>
          </a:xfrm>
        </p:grpSpPr>
        <p:sp>
          <p:nvSpPr>
            <p:cNvPr name="Freeform 58" id="58"/>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sp>
        <p:nvSpPr>
          <p:cNvPr name="AutoShape 59" id="59"/>
          <p:cNvSpPr/>
          <p:nvPr/>
        </p:nvSpPr>
        <p:spPr>
          <a:xfrm>
            <a:off x="7386433" y="9740372"/>
            <a:ext cx="1985191" cy="0"/>
          </a:xfrm>
          <a:prstGeom prst="line">
            <a:avLst/>
          </a:prstGeom>
          <a:ln cap="flat" w="19050">
            <a:solidFill>
              <a:srgbClr val="3C5679"/>
            </a:solidFill>
            <a:prstDash val="sysDash"/>
            <a:headEnd type="oval" len="lg" w="lg"/>
            <a:tailEnd type="none" len="sm" w="sm"/>
          </a:ln>
        </p:spPr>
      </p:sp>
      <p:sp>
        <p:nvSpPr>
          <p:cNvPr name="Freeform 60" id="60"/>
          <p:cNvSpPr/>
          <p:nvPr/>
        </p:nvSpPr>
        <p:spPr>
          <a:xfrm flipH="false" flipV="false" rot="0">
            <a:off x="6734369" y="9217482"/>
            <a:ext cx="1842388" cy="1457790"/>
          </a:xfrm>
          <a:custGeom>
            <a:avLst/>
            <a:gdLst/>
            <a:ahLst/>
            <a:cxnLst/>
            <a:rect r="r" b="b" t="t" l="l"/>
            <a:pathLst>
              <a:path h="1457790" w="1842388">
                <a:moveTo>
                  <a:pt x="0" y="0"/>
                </a:moveTo>
                <a:lnTo>
                  <a:pt x="1842389" y="0"/>
                </a:lnTo>
                <a:lnTo>
                  <a:pt x="1842389" y="1457790"/>
                </a:lnTo>
                <a:lnTo>
                  <a:pt x="0" y="1457790"/>
                </a:lnTo>
                <a:lnTo>
                  <a:pt x="0" y="0"/>
                </a:lnTo>
                <a:close/>
              </a:path>
            </a:pathLst>
          </a:custGeom>
          <a:blipFill>
            <a:blip r:embed="rId3">
              <a:alphaModFix amt="15000"/>
              <a:extLst>
                <a:ext uri="{96DAC541-7B7A-43D3-8B79-37D633B846F1}">
                  <asvg:svgBlip xmlns:asvg="http://schemas.microsoft.com/office/drawing/2016/SVG/main" r:embed="rId4"/>
                </a:ext>
              </a:extLst>
            </a:blip>
            <a:stretch>
              <a:fillRect l="0" t="0" r="0" b="0"/>
            </a:stretch>
          </a:blipFill>
        </p:spPr>
      </p:sp>
      <p:grpSp>
        <p:nvGrpSpPr>
          <p:cNvPr name="Group 61" id="61"/>
          <p:cNvGrpSpPr/>
          <p:nvPr/>
        </p:nvGrpSpPr>
        <p:grpSpPr>
          <a:xfrm rot="0">
            <a:off x="6956016" y="9158696"/>
            <a:ext cx="1221564" cy="1106865"/>
            <a:chOff x="0" y="0"/>
            <a:chExt cx="2550919" cy="2311400"/>
          </a:xfrm>
        </p:grpSpPr>
        <p:sp>
          <p:nvSpPr>
            <p:cNvPr name="Freeform 62" id="62"/>
            <p:cNvSpPr/>
            <p:nvPr/>
          </p:nvSpPr>
          <p:spPr>
            <a:xfrm flipH="false" flipV="false" rot="0">
              <a:off x="0" y="0"/>
              <a:ext cx="2550919" cy="2311400"/>
            </a:xfrm>
            <a:custGeom>
              <a:avLst/>
              <a:gdLst/>
              <a:ahLst/>
              <a:cxnLst/>
              <a:rect r="r" b="b" t="t" l="l"/>
              <a:pathLst>
                <a:path h="2311400" w="2550919">
                  <a:moveTo>
                    <a:pt x="2246119" y="0"/>
                  </a:moveTo>
                  <a:lnTo>
                    <a:pt x="304800" y="0"/>
                  </a:lnTo>
                  <a:cubicBezTo>
                    <a:pt x="135890" y="0"/>
                    <a:pt x="0" y="135890"/>
                    <a:pt x="0" y="304800"/>
                  </a:cubicBezTo>
                  <a:lnTo>
                    <a:pt x="0" y="2006600"/>
                  </a:lnTo>
                  <a:cubicBezTo>
                    <a:pt x="0" y="2175510"/>
                    <a:pt x="135890" y="2311400"/>
                    <a:pt x="304800" y="2311400"/>
                  </a:cubicBezTo>
                  <a:lnTo>
                    <a:pt x="2246119" y="2311400"/>
                  </a:lnTo>
                  <a:cubicBezTo>
                    <a:pt x="2415029" y="2311400"/>
                    <a:pt x="2550919" y="2175510"/>
                    <a:pt x="2550919" y="2006600"/>
                  </a:cubicBezTo>
                  <a:lnTo>
                    <a:pt x="2550919" y="304800"/>
                  </a:lnTo>
                  <a:cubicBezTo>
                    <a:pt x="2550919" y="135890"/>
                    <a:pt x="2415029" y="0"/>
                    <a:pt x="2246119" y="0"/>
                  </a:cubicBezTo>
                  <a:close/>
                </a:path>
              </a:pathLst>
            </a:custGeom>
            <a:solidFill>
              <a:srgbClr val="33A685"/>
            </a:solidFill>
          </p:spPr>
        </p:sp>
      </p:grpSp>
      <p:sp>
        <p:nvSpPr>
          <p:cNvPr name="TextBox 63" id="63"/>
          <p:cNvSpPr txBox="true"/>
          <p:nvPr/>
        </p:nvSpPr>
        <p:spPr>
          <a:xfrm rot="0">
            <a:off x="10280232" y="1382254"/>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2</a:t>
            </a:r>
          </a:p>
        </p:txBody>
      </p:sp>
      <p:sp>
        <p:nvSpPr>
          <p:cNvPr name="TextBox 64" id="64"/>
          <p:cNvSpPr txBox="true"/>
          <p:nvPr/>
        </p:nvSpPr>
        <p:spPr>
          <a:xfrm rot="0">
            <a:off x="7361112" y="2558427"/>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3</a:t>
            </a:r>
          </a:p>
        </p:txBody>
      </p:sp>
      <p:sp>
        <p:nvSpPr>
          <p:cNvPr name="TextBox 65" id="65"/>
          <p:cNvSpPr txBox="true"/>
          <p:nvPr/>
        </p:nvSpPr>
        <p:spPr>
          <a:xfrm rot="0">
            <a:off x="10308826" y="3702090"/>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4</a:t>
            </a:r>
          </a:p>
        </p:txBody>
      </p:sp>
      <p:sp>
        <p:nvSpPr>
          <p:cNvPr name="TextBox 66" id="66"/>
          <p:cNvSpPr txBox="true"/>
          <p:nvPr/>
        </p:nvSpPr>
        <p:spPr>
          <a:xfrm rot="0">
            <a:off x="7928777" y="4551614"/>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5</a:t>
            </a:r>
          </a:p>
        </p:txBody>
      </p:sp>
      <p:sp>
        <p:nvSpPr>
          <p:cNvPr name="TextBox 67" id="67"/>
          <p:cNvSpPr txBox="true"/>
          <p:nvPr/>
        </p:nvSpPr>
        <p:spPr>
          <a:xfrm rot="0">
            <a:off x="10308826" y="5099951"/>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6</a:t>
            </a:r>
          </a:p>
        </p:txBody>
      </p:sp>
      <p:sp>
        <p:nvSpPr>
          <p:cNvPr name="TextBox 68" id="68"/>
          <p:cNvSpPr txBox="true"/>
          <p:nvPr/>
        </p:nvSpPr>
        <p:spPr>
          <a:xfrm rot="0">
            <a:off x="7385494" y="5875288"/>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7</a:t>
            </a:r>
          </a:p>
        </p:txBody>
      </p:sp>
      <p:sp>
        <p:nvSpPr>
          <p:cNvPr name="TextBox 69" id="69"/>
          <p:cNvSpPr txBox="true"/>
          <p:nvPr/>
        </p:nvSpPr>
        <p:spPr>
          <a:xfrm rot="0">
            <a:off x="10531030" y="6677019"/>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8</a:t>
            </a:r>
          </a:p>
        </p:txBody>
      </p:sp>
      <p:sp>
        <p:nvSpPr>
          <p:cNvPr name="TextBox 70" id="70"/>
          <p:cNvSpPr txBox="true"/>
          <p:nvPr/>
        </p:nvSpPr>
        <p:spPr>
          <a:xfrm rot="0">
            <a:off x="7755883" y="7197589"/>
            <a:ext cx="348933"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9</a:t>
            </a:r>
          </a:p>
        </p:txBody>
      </p:sp>
      <p:sp>
        <p:nvSpPr>
          <p:cNvPr name="TextBox 71" id="71"/>
          <p:cNvSpPr txBox="true"/>
          <p:nvPr/>
        </p:nvSpPr>
        <p:spPr>
          <a:xfrm rot="0">
            <a:off x="10147145" y="8196653"/>
            <a:ext cx="708917"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10</a:t>
            </a:r>
          </a:p>
        </p:txBody>
      </p:sp>
      <p:sp>
        <p:nvSpPr>
          <p:cNvPr name="TextBox 72" id="72"/>
          <p:cNvSpPr txBox="true"/>
          <p:nvPr/>
        </p:nvSpPr>
        <p:spPr>
          <a:xfrm rot="0">
            <a:off x="7313051" y="9247929"/>
            <a:ext cx="507494" cy="880112"/>
          </a:xfrm>
          <a:prstGeom prst="rect">
            <a:avLst/>
          </a:prstGeom>
        </p:spPr>
        <p:txBody>
          <a:bodyPr anchor="t" rtlCol="false" tIns="0" lIns="0" bIns="0" rIns="0">
            <a:spAutoFit/>
          </a:bodyPr>
          <a:lstStyle/>
          <a:p>
            <a:pPr algn="l" marL="0" indent="0" lvl="1">
              <a:lnSpc>
                <a:spcPts val="7139"/>
              </a:lnSpc>
              <a:spcBef>
                <a:spcPct val="0"/>
              </a:spcBef>
            </a:pPr>
            <a:r>
              <a:rPr lang="en-US" b="true" sz="5099">
                <a:solidFill>
                  <a:srgbClr val="0D0D0D"/>
                </a:solidFill>
                <a:latin typeface="Barlow Semi-Bold"/>
                <a:ea typeface="Barlow Semi-Bold"/>
                <a:cs typeface="Barlow Semi-Bold"/>
                <a:sym typeface="Barlow Semi-Bold"/>
              </a:rPr>
              <a:t>11</a:t>
            </a:r>
          </a:p>
        </p:txBody>
      </p:sp>
      <p:sp>
        <p:nvSpPr>
          <p:cNvPr name="TextBox 73" id="73"/>
          <p:cNvSpPr txBox="true"/>
          <p:nvPr/>
        </p:nvSpPr>
        <p:spPr>
          <a:xfrm rot="0">
            <a:off x="11456025" y="1645144"/>
            <a:ext cx="3655903"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Connect to Hack The Box VPN</a:t>
            </a:r>
          </a:p>
        </p:txBody>
      </p:sp>
      <p:sp>
        <p:nvSpPr>
          <p:cNvPr name="TextBox 74" id="74"/>
          <p:cNvSpPr txBox="true"/>
          <p:nvPr/>
        </p:nvSpPr>
        <p:spPr>
          <a:xfrm rot="0">
            <a:off x="3078466" y="2823727"/>
            <a:ext cx="3655903"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Perform an Initial Nmap Scan</a:t>
            </a:r>
          </a:p>
        </p:txBody>
      </p:sp>
      <p:sp>
        <p:nvSpPr>
          <p:cNvPr name="TextBox 75" id="75"/>
          <p:cNvSpPr txBox="true"/>
          <p:nvPr/>
        </p:nvSpPr>
        <p:spPr>
          <a:xfrm rot="0">
            <a:off x="11538302" y="3967370"/>
            <a:ext cx="3994254"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Download and Analyze APK Files</a:t>
            </a:r>
          </a:p>
        </p:txBody>
      </p:sp>
      <p:sp>
        <p:nvSpPr>
          <p:cNvPr name="TextBox 76" id="76"/>
          <p:cNvSpPr txBox="true"/>
          <p:nvPr/>
        </p:nvSpPr>
        <p:spPr>
          <a:xfrm rot="0">
            <a:off x="2966051" y="4848285"/>
            <a:ext cx="3708504"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Inspect and Extract Java Code</a:t>
            </a:r>
          </a:p>
        </p:txBody>
      </p:sp>
      <p:sp>
        <p:nvSpPr>
          <p:cNvPr name="TextBox 77" id="77"/>
          <p:cNvSpPr txBox="true"/>
          <p:nvPr/>
        </p:nvSpPr>
        <p:spPr>
          <a:xfrm rot="0">
            <a:off x="11538302" y="5401717"/>
            <a:ext cx="2535500"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Configure Hosts File</a:t>
            </a:r>
          </a:p>
        </p:txBody>
      </p:sp>
      <p:sp>
        <p:nvSpPr>
          <p:cNvPr name="TextBox 78" id="78"/>
          <p:cNvSpPr txBox="true"/>
          <p:nvPr/>
        </p:nvSpPr>
        <p:spPr>
          <a:xfrm rot="0">
            <a:off x="11538302" y="6909933"/>
            <a:ext cx="2800728"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Exploit Vulnerabilities</a:t>
            </a:r>
          </a:p>
        </p:txBody>
      </p:sp>
      <p:sp>
        <p:nvSpPr>
          <p:cNvPr name="TextBox 79" id="79"/>
          <p:cNvSpPr txBox="true"/>
          <p:nvPr/>
        </p:nvSpPr>
        <p:spPr>
          <a:xfrm rot="0">
            <a:off x="11538302" y="8459543"/>
            <a:ext cx="2914397"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Accessing Admin Panel</a:t>
            </a:r>
          </a:p>
        </p:txBody>
      </p:sp>
      <p:sp>
        <p:nvSpPr>
          <p:cNvPr name="TextBox 80" id="80"/>
          <p:cNvSpPr txBox="true"/>
          <p:nvPr/>
        </p:nvSpPr>
        <p:spPr>
          <a:xfrm rot="0">
            <a:off x="3641906" y="6284607"/>
            <a:ext cx="3032649"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Explore the Swagger API</a:t>
            </a:r>
          </a:p>
        </p:txBody>
      </p:sp>
      <p:sp>
        <p:nvSpPr>
          <p:cNvPr name="TextBox 81" id="81"/>
          <p:cNvSpPr txBox="true"/>
          <p:nvPr/>
        </p:nvSpPr>
        <p:spPr>
          <a:xfrm rot="0">
            <a:off x="4480526" y="7591760"/>
            <a:ext cx="2194029"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Post-Exploitation</a:t>
            </a:r>
          </a:p>
        </p:txBody>
      </p:sp>
      <p:sp>
        <p:nvSpPr>
          <p:cNvPr name="TextBox 82" id="82"/>
          <p:cNvSpPr txBox="true"/>
          <p:nvPr/>
        </p:nvSpPr>
        <p:spPr>
          <a:xfrm rot="0">
            <a:off x="3488007" y="9482576"/>
            <a:ext cx="3186548" cy="392431"/>
          </a:xfrm>
          <a:prstGeom prst="rect">
            <a:avLst/>
          </a:prstGeom>
        </p:spPr>
        <p:txBody>
          <a:bodyPr anchor="t" rtlCol="false" tIns="0" lIns="0" bIns="0" rIns="0">
            <a:spAutoFit/>
          </a:bodyPr>
          <a:lstStyle/>
          <a:p>
            <a:pPr algn="just" marL="0" indent="0" lvl="0">
              <a:lnSpc>
                <a:spcPts val="3299"/>
              </a:lnSpc>
              <a:spcBef>
                <a:spcPct val="0"/>
              </a:spcBef>
            </a:pPr>
            <a:r>
              <a:rPr lang="en-US" sz="2199" spc="114">
                <a:solidFill>
                  <a:srgbClr val="000000"/>
                </a:solidFill>
                <a:latin typeface="Barlow SemiCondensed"/>
                <a:ea typeface="Barlow SemiCondensed"/>
                <a:cs typeface="Barlow SemiCondensed"/>
                <a:sym typeface="Barlow SemiCondensed"/>
              </a:rPr>
              <a:t>getting user access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0" t="0" r="-13292" b="-3106"/>
              </a:stretch>
            </a:blipFill>
          </p:spPr>
        </p:sp>
      </p:grpSp>
      <p:grpSp>
        <p:nvGrpSpPr>
          <p:cNvPr name="Group 13" id="13"/>
          <p:cNvGrpSpPr/>
          <p:nvPr/>
        </p:nvGrpSpPr>
        <p:grpSpPr>
          <a:xfrm rot="0">
            <a:off x="11261578" y="2328792"/>
            <a:ext cx="6768875" cy="5629415"/>
            <a:chOff x="0" y="0"/>
            <a:chExt cx="9025167" cy="7505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1</a:t>
              </a:r>
            </a:p>
          </p:txBody>
        </p:sp>
        <p:sp>
          <p:nvSpPr>
            <p:cNvPr name="TextBox 15" id="15"/>
            <p:cNvSpPr txBox="true"/>
            <p:nvPr/>
          </p:nvSpPr>
          <p:spPr>
            <a:xfrm rot="0">
              <a:off x="0" y="680643"/>
              <a:ext cx="9025167" cy="6825303"/>
            </a:xfrm>
            <a:prstGeom prst="rect">
              <a:avLst/>
            </a:prstGeom>
          </p:spPr>
          <p:txBody>
            <a:bodyPr anchor="t" rtlCol="false" tIns="0" lIns="0" bIns="0" rIns="0">
              <a:spAutoFit/>
            </a:bodyPr>
            <a:lstStyle/>
            <a:p>
              <a:pPr algn="l">
                <a:lnSpc>
                  <a:spcPts val="4501"/>
                </a:lnSpc>
              </a:pPr>
              <a:r>
                <a:rPr lang="en-US" sz="3215">
                  <a:solidFill>
                    <a:srgbClr val="000000"/>
                  </a:solidFill>
                  <a:latin typeface="IBM Plex Sans"/>
                  <a:ea typeface="IBM Plex Sans"/>
                  <a:cs typeface="IBM Plex Sans"/>
                  <a:sym typeface="IBM Plex Sans"/>
                </a:rPr>
                <a:t>• Ensure your environment is ready with the following tools:</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Kali Linux</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Hack The Box account</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Visual Studio Code</a:t>
              </a:r>
            </a:p>
            <a:p>
              <a:pPr algn="l">
                <a:lnSpc>
                  <a:spcPts val="4501"/>
                </a:lnSpc>
              </a:pPr>
              <a:r>
                <a:rPr lang="en-US" sz="3215">
                  <a:solidFill>
                    <a:srgbClr val="000000"/>
                  </a:solidFill>
                  <a:latin typeface="IBM Plex Sans"/>
                  <a:ea typeface="IBM Plex Sans"/>
                  <a:cs typeface="IBM Plex Sans"/>
                  <a:sym typeface="IBM Plex Sans"/>
                </a:rPr>
                <a:t>•Install dependencies:</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sudo apt update</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sudo apt install python3 pip apktool</a:t>
              </a:r>
            </a:p>
            <a:p>
              <a:pPr algn="l">
                <a:lnSpc>
                  <a:spcPts val="4501"/>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451570" cy="8391473"/>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0871484" y="2347653"/>
            <a:ext cx="6962343" cy="5351508"/>
            <a:chOff x="0" y="0"/>
            <a:chExt cx="9283124" cy="7135344"/>
          </a:xfrm>
        </p:grpSpPr>
        <p:sp>
          <p:nvSpPr>
            <p:cNvPr name="TextBox 14" id="14"/>
            <p:cNvSpPr txBox="true"/>
            <p:nvPr/>
          </p:nvSpPr>
          <p:spPr>
            <a:xfrm rot="0">
              <a:off x="0" y="-28688"/>
              <a:ext cx="9283124" cy="599782"/>
            </a:xfrm>
            <a:prstGeom prst="rect">
              <a:avLst/>
            </a:prstGeom>
          </p:spPr>
          <p:txBody>
            <a:bodyPr anchor="t" rtlCol="false" tIns="0" lIns="0" bIns="0" rIns="0">
              <a:spAutoFit/>
            </a:bodyPr>
            <a:lstStyle/>
            <a:p>
              <a:pPr algn="l" marL="0" indent="0" lvl="0">
                <a:lnSpc>
                  <a:spcPts val="3668"/>
                </a:lnSpc>
                <a:spcBef>
                  <a:spcPct val="0"/>
                </a:spcBef>
              </a:pPr>
              <a:r>
                <a:rPr lang="en-US" b="true" sz="2821" spc="245">
                  <a:solidFill>
                    <a:srgbClr val="000000"/>
                  </a:solidFill>
                  <a:latin typeface="Be Vietnam Ultra-Bold"/>
                  <a:ea typeface="Be Vietnam Ultra-Bold"/>
                  <a:cs typeface="Be Vietnam Ultra-Bold"/>
                  <a:sym typeface="Be Vietnam Ultra-Bold"/>
                </a:rPr>
                <a:t>STEP 2</a:t>
              </a:r>
            </a:p>
          </p:txBody>
        </p:sp>
        <p:sp>
          <p:nvSpPr>
            <p:cNvPr name="TextBox 15" id="15"/>
            <p:cNvSpPr txBox="true"/>
            <p:nvPr/>
          </p:nvSpPr>
          <p:spPr>
            <a:xfrm rot="0">
              <a:off x="0" y="657876"/>
              <a:ext cx="9283124" cy="6477524"/>
            </a:xfrm>
            <a:prstGeom prst="rect">
              <a:avLst/>
            </a:prstGeom>
          </p:spPr>
          <p:txBody>
            <a:bodyPr anchor="t" rtlCol="false" tIns="0" lIns="0" bIns="0" rIns="0">
              <a:spAutoFit/>
            </a:bodyPr>
            <a:lstStyle/>
            <a:p>
              <a:pPr algn="l" marL="664598" indent="-332299" lvl="1">
                <a:lnSpc>
                  <a:spcPts val="4309"/>
                </a:lnSpc>
                <a:buFont typeface="Arial"/>
                <a:buChar char="•"/>
              </a:pPr>
              <a:r>
                <a:rPr lang="en-US" sz="3078">
                  <a:solidFill>
                    <a:srgbClr val="000000"/>
                  </a:solidFill>
                  <a:latin typeface="IBM Plex Sans"/>
                  <a:ea typeface="IBM Plex Sans"/>
                  <a:cs typeface="IBM Plex Sans"/>
                  <a:sym typeface="IBM Plex Sans"/>
                </a:rPr>
                <a:t>Navigate to the VPN section on Hack The Box and download your VPN configuration file.</a:t>
              </a:r>
            </a:p>
            <a:p>
              <a:pPr algn="l" marL="664598" indent="-332299" lvl="1">
                <a:lnSpc>
                  <a:spcPts val="4309"/>
                </a:lnSpc>
                <a:buFont typeface="Arial"/>
                <a:buChar char="•"/>
              </a:pPr>
              <a:r>
                <a:rPr lang="en-US" sz="3078">
                  <a:solidFill>
                    <a:srgbClr val="000000"/>
                  </a:solidFill>
                  <a:latin typeface="IBM Plex Sans"/>
                  <a:ea typeface="IBM Plex Sans"/>
                  <a:cs typeface="IBM Plex Sans"/>
                  <a:sym typeface="IBM Plex Sans"/>
                </a:rPr>
                <a:t>Start the VPN connection:</a:t>
              </a:r>
            </a:p>
            <a:p>
              <a:pPr algn="l">
                <a:lnSpc>
                  <a:spcPts val="4309"/>
                </a:lnSpc>
              </a:pPr>
              <a:r>
                <a:rPr lang="en-US" sz="3078">
                  <a:solidFill>
                    <a:srgbClr val="000000"/>
                  </a:solidFill>
                  <a:latin typeface="IBM Plex Sans"/>
                  <a:ea typeface="IBM Plex Sans"/>
                  <a:cs typeface="IBM Plex Sans"/>
                  <a:sym typeface="IBM Plex Sans"/>
                </a:rPr>
                <a:t>-</a:t>
              </a:r>
              <a:r>
                <a:rPr lang="en-US" sz="3078">
                  <a:solidFill>
                    <a:srgbClr val="000000"/>
                  </a:solidFill>
                  <a:latin typeface="IBM Plex Sans"/>
                  <a:ea typeface="IBM Plex Sans"/>
                  <a:cs typeface="IBM Plex Sans"/>
                  <a:sym typeface="IBM Plex Sans"/>
                </a:rPr>
                <a:t>sudo openvpn&lt;your_vpn_file.ovpn&gt;</a:t>
              </a:r>
            </a:p>
            <a:p>
              <a:pPr algn="l" marL="664598" indent="-332299" lvl="1">
                <a:lnSpc>
                  <a:spcPts val="4309"/>
                </a:lnSpc>
                <a:buFont typeface="Arial"/>
                <a:buChar char="•"/>
              </a:pPr>
              <a:r>
                <a:rPr lang="en-US" sz="3078">
                  <a:solidFill>
                    <a:srgbClr val="000000"/>
                  </a:solidFill>
                  <a:latin typeface="IBM Plex Sans"/>
                  <a:ea typeface="IBM Plex Sans"/>
                  <a:cs typeface="IBM Plex Sans"/>
                  <a:sym typeface="IBM Plex Sans"/>
                </a:rPr>
                <a:t>Verify your connection:</a:t>
              </a:r>
            </a:p>
            <a:p>
              <a:pPr algn="l">
                <a:lnSpc>
                  <a:spcPts val="4309"/>
                </a:lnSpc>
              </a:pPr>
              <a:r>
                <a:rPr lang="en-US" sz="3078">
                  <a:solidFill>
                    <a:srgbClr val="000000"/>
                  </a:solidFill>
                  <a:latin typeface="IBM Plex Sans"/>
                  <a:ea typeface="IBM Plex Sans"/>
                  <a:cs typeface="IBM Plex Sans"/>
                  <a:sym typeface="IBM Plex Sans"/>
                </a:rPr>
                <a:t>-</a:t>
              </a:r>
              <a:r>
                <a:rPr lang="en-US" sz="3078">
                  <a:solidFill>
                    <a:srgbClr val="000000"/>
                  </a:solidFill>
                  <a:latin typeface="IBM Plex Sans"/>
                  <a:ea typeface="IBM Plex Sans"/>
                  <a:cs typeface="IBM Plex Sans"/>
                  <a:sym typeface="IBM Plex Sans"/>
                </a:rPr>
                <a:t>ifconfig (Ensure you see a tun0 interface).</a:t>
              </a:r>
            </a:p>
            <a:p>
              <a:pPr algn="l">
                <a:lnSpc>
                  <a:spcPts val="430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1261578" y="2900292"/>
            <a:ext cx="6768875" cy="4486415"/>
            <a:chOff x="0" y="0"/>
            <a:chExt cx="9025167" cy="5981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3 ( RECONNAISSANCE) </a:t>
              </a:r>
            </a:p>
          </p:txBody>
        </p:sp>
        <p:sp>
          <p:nvSpPr>
            <p:cNvPr name="TextBox 15" id="15"/>
            <p:cNvSpPr txBox="true"/>
            <p:nvPr/>
          </p:nvSpPr>
          <p:spPr>
            <a:xfrm rot="0">
              <a:off x="0" y="680643"/>
              <a:ext cx="9025167" cy="5301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Open a terminal and run an Nmap scan to identify open ports and services:</a:t>
              </a:r>
            </a:p>
            <a:p>
              <a:pPr algn="l">
                <a:lnSpc>
                  <a:spcPts val="4501"/>
                </a:lnSpc>
              </a:pPr>
              <a:r>
                <a:rPr lang="en-US" sz="3215">
                  <a:solidFill>
                    <a:srgbClr val="000000"/>
                  </a:solidFill>
                  <a:latin typeface="IBM Plex Sans"/>
                  <a:ea typeface="IBM Plex Sans"/>
                  <a:cs typeface="IBM Plex Sans"/>
                  <a:sym typeface="IBM Plex Sans"/>
                </a:rPr>
                <a:t>-</a:t>
              </a:r>
              <a:r>
                <a:rPr lang="en-US" sz="3215">
                  <a:solidFill>
                    <a:srgbClr val="000000"/>
                  </a:solidFill>
                  <a:latin typeface="IBM Plex Sans"/>
                  <a:ea typeface="IBM Plex Sans"/>
                  <a:cs typeface="IBM Plex Sans"/>
                  <a:sym typeface="IBM Plex Sans"/>
                </a:rPr>
                <a:t>nmap -sC -sV -v -T4 &lt;target_IP&gt;</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Review the output to find services and ports.</a:t>
              </a:r>
            </a:p>
            <a:p>
              <a:pPr algn="l">
                <a:lnSpc>
                  <a:spcPts val="4501"/>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1261578" y="3186042"/>
            <a:ext cx="6768875" cy="3914915"/>
            <a:chOff x="0" y="0"/>
            <a:chExt cx="9025167" cy="5219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a:t>
              </a:r>
            </a:p>
          </p:txBody>
        </p:sp>
        <p:sp>
          <p:nvSpPr>
            <p:cNvPr name="TextBox 15" id="15"/>
            <p:cNvSpPr txBox="true"/>
            <p:nvPr/>
          </p:nvSpPr>
          <p:spPr>
            <a:xfrm rot="0">
              <a:off x="0" y="680643"/>
              <a:ext cx="9025167" cy="4539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Edit the hosts file:</a:t>
              </a:r>
            </a:p>
            <a:p>
              <a:pPr algn="l">
                <a:lnSpc>
                  <a:spcPts val="4501"/>
                </a:lnSpc>
              </a:pPr>
              <a:r>
                <a:rPr lang="en-US" sz="3215">
                  <a:solidFill>
                    <a:srgbClr val="000000"/>
                  </a:solidFill>
                  <a:latin typeface="IBM Plex Sans"/>
                  <a:ea typeface="IBM Plex Sans"/>
                  <a:cs typeface="IBM Plex Sans"/>
                  <a:sym typeface="IBM Plex Sans"/>
                </a:rPr>
                <a:t>       -</a:t>
              </a:r>
              <a:r>
                <a:rPr lang="en-US" sz="3215">
                  <a:solidFill>
                    <a:srgbClr val="000000"/>
                  </a:solidFill>
                  <a:latin typeface="IBM Plex Sans"/>
                  <a:ea typeface="IBM Plex Sans"/>
                  <a:cs typeface="IBM Plex Sans"/>
                  <a:sym typeface="IBM Plex Sans"/>
                </a:rPr>
                <a:t>sudo nano /etc/hosts</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Add the following lines:</a:t>
              </a:r>
            </a:p>
            <a:p>
              <a:pPr algn="l">
                <a:lnSpc>
                  <a:spcPts val="4501"/>
                </a:lnSpc>
              </a:pPr>
              <a:r>
                <a:rPr lang="en-US" sz="3215">
                  <a:solidFill>
                    <a:srgbClr val="000000"/>
                  </a:solidFill>
                  <a:latin typeface="IBM Plex Sans"/>
                  <a:ea typeface="IBM Plex Sans"/>
                  <a:cs typeface="IBM Plex Sans"/>
                  <a:sym typeface="IBM Plex Sans"/>
                </a:rPr>
                <a:t>     -</a:t>
              </a:r>
              <a:r>
                <a:rPr lang="en-US" sz="3215">
                  <a:solidFill>
                    <a:srgbClr val="000000"/>
                  </a:solidFill>
                  <a:latin typeface="IBM Plex Sans"/>
                  <a:ea typeface="IBM Plex Sans"/>
                  <a:cs typeface="IBM Plex Sans"/>
                  <a:sym typeface="IBM Plex Sans"/>
                </a:rPr>
                <a:t>10.129.231.155 instant.htb</a:t>
              </a:r>
            </a:p>
            <a:p>
              <a:pPr algn="l">
                <a:lnSpc>
                  <a:spcPts val="4501"/>
                </a:lnSpc>
              </a:pPr>
              <a:r>
                <a:rPr lang="en-US" sz="3215">
                  <a:solidFill>
                    <a:srgbClr val="000000"/>
                  </a:solidFill>
                  <a:latin typeface="IBM Plex Sans"/>
                  <a:ea typeface="IBM Plex Sans"/>
                  <a:cs typeface="IBM Plex Sans"/>
                  <a:sym typeface="IBM Plex Sans"/>
                </a:rPr>
                <a:t>     </a:t>
              </a:r>
            </a:p>
            <a:p>
              <a:pPr algn="l">
                <a:lnSpc>
                  <a:spcPts val="4501"/>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1261578" y="2168004"/>
            <a:ext cx="5757592" cy="7218954"/>
            <a:chOff x="0" y="0"/>
            <a:chExt cx="7676790" cy="9625272"/>
          </a:xfrm>
        </p:grpSpPr>
        <p:sp>
          <p:nvSpPr>
            <p:cNvPr name="TextBox 14" id="14"/>
            <p:cNvSpPr txBox="true"/>
            <p:nvPr/>
          </p:nvSpPr>
          <p:spPr>
            <a:xfrm rot="0">
              <a:off x="0" y="-28675"/>
              <a:ext cx="7676790" cy="536097"/>
            </a:xfrm>
            <a:prstGeom prst="rect">
              <a:avLst/>
            </a:prstGeom>
          </p:spPr>
          <p:txBody>
            <a:bodyPr anchor="t" rtlCol="false" tIns="0" lIns="0" bIns="0" rIns="0">
              <a:spAutoFit/>
            </a:bodyPr>
            <a:lstStyle/>
            <a:p>
              <a:pPr algn="l" marL="0" indent="0" lvl="0">
                <a:lnSpc>
                  <a:spcPts val="3259"/>
                </a:lnSpc>
                <a:spcBef>
                  <a:spcPct val="0"/>
                </a:spcBef>
              </a:pPr>
              <a:r>
                <a:rPr lang="en-US" b="true" sz="2507" spc="218">
                  <a:solidFill>
                    <a:srgbClr val="000000"/>
                  </a:solidFill>
                  <a:latin typeface="Be Vietnam Ultra-Bold"/>
                  <a:ea typeface="Be Vietnam Ultra-Bold"/>
                  <a:cs typeface="Be Vietnam Ultra-Bold"/>
                  <a:sym typeface="Be Vietnam Ultra-Bold"/>
                </a:rPr>
                <a:t>STEP 4 ( ENUMERATION) </a:t>
              </a:r>
            </a:p>
          </p:txBody>
        </p:sp>
        <p:sp>
          <p:nvSpPr>
            <p:cNvPr name="TextBox 15" id="15"/>
            <p:cNvSpPr txBox="true"/>
            <p:nvPr/>
          </p:nvSpPr>
          <p:spPr>
            <a:xfrm rot="0">
              <a:off x="0" y="596144"/>
              <a:ext cx="7676790" cy="9029178"/>
            </a:xfrm>
            <a:prstGeom prst="rect">
              <a:avLst/>
            </a:prstGeom>
          </p:spPr>
          <p:txBody>
            <a:bodyPr anchor="t" rtlCol="false" tIns="0" lIns="0" bIns="0" rIns="0">
              <a:spAutoFit/>
            </a:bodyPr>
            <a:lstStyle/>
            <a:p>
              <a:pPr algn="l" marL="590500" indent="-295250" lvl="1">
                <a:lnSpc>
                  <a:spcPts val="3829"/>
                </a:lnSpc>
                <a:buFont typeface="Arial"/>
                <a:buChar char="•"/>
              </a:pPr>
              <a:r>
                <a:rPr lang="en-US" sz="2735">
                  <a:solidFill>
                    <a:srgbClr val="000000"/>
                  </a:solidFill>
                  <a:latin typeface="IBM Plex Sans"/>
                  <a:ea typeface="IBM Plex Sans"/>
                  <a:cs typeface="IBM Plex Sans"/>
                  <a:sym typeface="IBM Plex Sans"/>
                </a:rPr>
                <a:t>Download the APK file provided by the target.</a:t>
              </a:r>
            </a:p>
            <a:p>
              <a:pPr algn="l" marL="590500" indent="-295250" lvl="1">
                <a:lnSpc>
                  <a:spcPts val="3829"/>
                </a:lnSpc>
                <a:buFont typeface="Arial"/>
                <a:buChar char="•"/>
              </a:pPr>
              <a:r>
                <a:rPr lang="en-US" sz="2735">
                  <a:solidFill>
                    <a:srgbClr val="000000"/>
                  </a:solidFill>
                  <a:latin typeface="IBM Plex Sans"/>
                  <a:ea typeface="IBM Plex Sans"/>
                  <a:cs typeface="IBM Plex Sans"/>
                  <a:sym typeface="IBM Plex Sans"/>
                </a:rPr>
                <a:t>Decompile the APK using apktool:</a:t>
              </a:r>
            </a:p>
            <a:p>
              <a:pPr algn="l">
                <a:lnSpc>
                  <a:spcPts val="3829"/>
                </a:lnSpc>
              </a:pPr>
              <a:r>
                <a:rPr lang="en-US" sz="2735">
                  <a:solidFill>
                    <a:srgbClr val="000000"/>
                  </a:solidFill>
                  <a:latin typeface="IBM Plex Sans"/>
                  <a:ea typeface="IBM Plex Sans"/>
                  <a:cs typeface="IBM Plex Sans"/>
                  <a:sym typeface="IBM Plex Sans"/>
                </a:rPr>
                <a:t>-</a:t>
              </a:r>
              <a:r>
                <a:rPr lang="en-US" sz="2735">
                  <a:solidFill>
                    <a:srgbClr val="000000"/>
                  </a:solidFill>
                  <a:latin typeface="IBM Plex Sans"/>
                  <a:ea typeface="IBM Plex Sans"/>
                  <a:cs typeface="IBM Plex Sans"/>
                  <a:sym typeface="IBM Plex Sans"/>
                </a:rPr>
                <a:t>apktool d &lt;filename&gt;.apk</a:t>
              </a:r>
            </a:p>
            <a:p>
              <a:pPr algn="l" marL="590500" indent="-295250" lvl="1">
                <a:lnSpc>
                  <a:spcPts val="3829"/>
                </a:lnSpc>
                <a:buFont typeface="Arial"/>
                <a:buChar char="•"/>
              </a:pPr>
              <a:r>
                <a:rPr lang="en-US" sz="2735">
                  <a:solidFill>
                    <a:srgbClr val="000000"/>
                  </a:solidFill>
                  <a:latin typeface="IBM Plex Sans"/>
                  <a:ea typeface="IBM Plex Sans"/>
                  <a:cs typeface="IBM Plex Sans"/>
                  <a:sym typeface="IBM Plex Sans"/>
                </a:rPr>
                <a:t>after enumerating the apk files we founded the AdminAcitivies.java and in the xml part we founded the securityconfig.xml which lead to our foothold</a:t>
              </a:r>
            </a:p>
            <a:p>
              <a:pPr algn="l" marL="590500" indent="-295250" lvl="1">
                <a:lnSpc>
                  <a:spcPts val="3829"/>
                </a:lnSpc>
                <a:buFont typeface="Arial"/>
                <a:buChar char="•"/>
              </a:pPr>
            </a:p>
            <a:p>
              <a:pPr algn="l" marL="590500" indent="-295250" lvl="1">
                <a:lnSpc>
                  <a:spcPts val="3829"/>
                </a:lnSpc>
                <a:buFont typeface="Arial"/>
                <a:buChar char="•"/>
              </a:pPr>
            </a:p>
            <a:p>
              <a:pPr algn="l">
                <a:lnSpc>
                  <a:spcPts val="3829"/>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0890429" y="1676993"/>
            <a:ext cx="7052327" cy="6460583"/>
            <a:chOff x="0" y="0"/>
            <a:chExt cx="9403102" cy="8614111"/>
          </a:xfrm>
        </p:grpSpPr>
        <p:sp>
          <p:nvSpPr>
            <p:cNvPr name="TextBox 14" id="14"/>
            <p:cNvSpPr txBox="true"/>
            <p:nvPr/>
          </p:nvSpPr>
          <p:spPr>
            <a:xfrm rot="0">
              <a:off x="0" y="-28698"/>
              <a:ext cx="9403102" cy="650226"/>
            </a:xfrm>
            <a:prstGeom prst="rect">
              <a:avLst/>
            </a:prstGeom>
          </p:spPr>
          <p:txBody>
            <a:bodyPr anchor="t" rtlCol="false" tIns="0" lIns="0" bIns="0" rIns="0">
              <a:spAutoFit/>
            </a:bodyPr>
            <a:lstStyle/>
            <a:p>
              <a:pPr algn="l" marL="0" indent="0" lvl="0">
                <a:lnSpc>
                  <a:spcPts val="3992"/>
                </a:lnSpc>
                <a:spcBef>
                  <a:spcPct val="0"/>
                </a:spcBef>
              </a:pPr>
              <a:r>
                <a:rPr lang="en-US" b="true" sz="3070" spc="267">
                  <a:solidFill>
                    <a:srgbClr val="000000"/>
                  </a:solidFill>
                  <a:latin typeface="Be Vietnam Ultra-Bold"/>
                  <a:ea typeface="Be Vietnam Ultra-Bold"/>
                  <a:cs typeface="Be Vietnam Ultra-Bold"/>
                  <a:sym typeface="Be Vietnam Ultra-Bold"/>
                </a:rPr>
                <a:t>STEP 5</a:t>
              </a:r>
            </a:p>
          </p:txBody>
        </p:sp>
        <p:sp>
          <p:nvSpPr>
            <p:cNvPr name="TextBox 15" id="15"/>
            <p:cNvSpPr txBox="true"/>
            <p:nvPr/>
          </p:nvSpPr>
          <p:spPr>
            <a:xfrm rot="0">
              <a:off x="0" y="731386"/>
              <a:ext cx="9403102" cy="7882786"/>
            </a:xfrm>
            <a:prstGeom prst="rect">
              <a:avLst/>
            </a:prstGeom>
          </p:spPr>
          <p:txBody>
            <a:bodyPr anchor="t" rtlCol="false" tIns="0" lIns="0" bIns="0" rIns="0">
              <a:spAutoFit/>
            </a:bodyPr>
            <a:lstStyle/>
            <a:p>
              <a:pPr algn="l" marL="723289" indent="-361644" lvl="1">
                <a:lnSpc>
                  <a:spcPts val="4690"/>
                </a:lnSpc>
                <a:buFont typeface="Arial"/>
                <a:buChar char="•"/>
              </a:pPr>
              <a:r>
                <a:rPr lang="en-US" sz="3350">
                  <a:solidFill>
                    <a:srgbClr val="000000"/>
                  </a:solidFill>
                  <a:latin typeface="IBM Plex Sans"/>
                  <a:ea typeface="IBM Plex Sans"/>
                  <a:cs typeface="IBM Plex Sans"/>
                  <a:sym typeface="IBM Plex Sans"/>
                </a:rPr>
                <a:t>Open the decompiled folder in Visual Studio Code.</a:t>
              </a:r>
            </a:p>
            <a:p>
              <a:pPr algn="l" marL="723289" indent="-361644" lvl="1">
                <a:lnSpc>
                  <a:spcPts val="4690"/>
                </a:lnSpc>
                <a:buFont typeface="Arial"/>
                <a:buChar char="•"/>
              </a:pPr>
              <a:r>
                <a:rPr lang="en-US" sz="3350">
                  <a:solidFill>
                    <a:srgbClr val="000000"/>
                  </a:solidFill>
                  <a:latin typeface="IBM Plex Sans"/>
                  <a:ea typeface="IBM Plex Sans"/>
                  <a:cs typeface="IBM Plex Sans"/>
                  <a:sym typeface="IBM Plex Sans"/>
                </a:rPr>
                <a:t>Look for sensitive information like API endpoints or tokens in files like AdminActivities.java</a:t>
              </a:r>
            </a:p>
            <a:p>
              <a:pPr algn="l" marL="723289" indent="-361644" lvl="1">
                <a:lnSpc>
                  <a:spcPts val="4690"/>
                </a:lnSpc>
                <a:buFont typeface="Arial"/>
                <a:buChar char="•"/>
              </a:pPr>
              <a:r>
                <a:rPr lang="en-US" sz="3350">
                  <a:solidFill>
                    <a:srgbClr val="000000"/>
                  </a:solidFill>
                  <a:latin typeface="IBM Plex Sans"/>
                  <a:ea typeface="IBM Plex Sans"/>
                  <a:cs typeface="IBM Plex Sans"/>
                  <a:sym typeface="IBM Plex Sans"/>
                </a:rPr>
                <a:t>The file shows that jsw token was hardcoded in the apk file and the hacker can take the advantage for it to get some kind of authrization </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4111255" y="1783375"/>
            <a:ext cx="13919198" cy="6247821"/>
            <a:chOff x="0" y="0"/>
            <a:chExt cx="3665962" cy="1645517"/>
          </a:xfrm>
        </p:grpSpPr>
        <p:sp>
          <p:nvSpPr>
            <p:cNvPr name="Freeform 5" id="5"/>
            <p:cNvSpPr/>
            <p:nvPr/>
          </p:nvSpPr>
          <p:spPr>
            <a:xfrm flipH="false" flipV="false" rot="0">
              <a:off x="0" y="0"/>
              <a:ext cx="3665962" cy="1645517"/>
            </a:xfrm>
            <a:custGeom>
              <a:avLst/>
              <a:gdLst/>
              <a:ahLst/>
              <a:cxnLst/>
              <a:rect r="r" b="b" t="t" l="l"/>
              <a:pathLst>
                <a:path h="1645517" w="3665962">
                  <a:moveTo>
                    <a:pt x="27810" y="0"/>
                  </a:moveTo>
                  <a:lnTo>
                    <a:pt x="3638151" y="0"/>
                  </a:lnTo>
                  <a:cubicBezTo>
                    <a:pt x="3653510" y="0"/>
                    <a:pt x="3665962" y="12451"/>
                    <a:pt x="3665962" y="27810"/>
                  </a:cubicBezTo>
                  <a:lnTo>
                    <a:pt x="3665962" y="1617706"/>
                  </a:lnTo>
                  <a:cubicBezTo>
                    <a:pt x="3665962" y="1633066"/>
                    <a:pt x="3653510" y="1645517"/>
                    <a:pt x="3638151" y="1645517"/>
                  </a:cubicBezTo>
                  <a:lnTo>
                    <a:pt x="27810" y="1645517"/>
                  </a:lnTo>
                  <a:cubicBezTo>
                    <a:pt x="12451" y="1645517"/>
                    <a:pt x="0" y="1633066"/>
                    <a:pt x="0" y="1617706"/>
                  </a:cubicBezTo>
                  <a:lnTo>
                    <a:pt x="0" y="27810"/>
                  </a:lnTo>
                  <a:cubicBezTo>
                    <a:pt x="0" y="12451"/>
                    <a:pt x="12451" y="0"/>
                    <a:pt x="27810" y="0"/>
                  </a:cubicBezTo>
                  <a:close/>
                </a:path>
              </a:pathLst>
            </a:custGeom>
            <a:solidFill>
              <a:srgbClr val="FFFFFF"/>
            </a:solidFill>
            <a:ln cap="rnd">
              <a:noFill/>
              <a:prstDash val="solid"/>
              <a:round/>
            </a:ln>
          </p:spPr>
        </p:sp>
        <p:sp>
          <p:nvSpPr>
            <p:cNvPr name="TextBox 6" id="6"/>
            <p:cNvSpPr txBox="true"/>
            <p:nvPr/>
          </p:nvSpPr>
          <p:spPr>
            <a:xfrm>
              <a:off x="0" y="-38100"/>
              <a:ext cx="3665962" cy="1683617"/>
            </a:xfrm>
            <a:prstGeom prst="rect">
              <a:avLst/>
            </a:prstGeom>
          </p:spPr>
          <p:txBody>
            <a:bodyPr anchor="ctr" rtlCol="false" tIns="50800" lIns="50800" bIns="50800" rIns="50800"/>
            <a:lstStyle/>
            <a:p>
              <a:pPr algn="ctr" marL="0" indent="0" lvl="0">
                <a:lnSpc>
                  <a:spcPts val="3079"/>
                </a:lnSpc>
                <a:spcBef>
                  <a:spcPct val="0"/>
                </a:spcBef>
              </a:pPr>
            </a:p>
          </p:txBody>
        </p:sp>
      </p:grpSp>
      <p:sp>
        <p:nvSpPr>
          <p:cNvPr name="Freeform 7" id="7"/>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a:grpSpLocks noChangeAspect="true"/>
          </p:cNvGrpSpPr>
          <p:nvPr/>
        </p:nvGrpSpPr>
        <p:grpSpPr>
          <a:xfrm rot="0">
            <a:off x="306245" y="1556036"/>
            <a:ext cx="10584184" cy="8497948"/>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2E2E2E"/>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D9D9D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555555"/>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6"/>
              <a:stretch>
                <a:fillRect l="-4939" t="0" r="-4939" b="0"/>
              </a:stretch>
            </a:blipFill>
          </p:spPr>
        </p:sp>
      </p:grpSp>
      <p:grpSp>
        <p:nvGrpSpPr>
          <p:cNvPr name="Group 13" id="13"/>
          <p:cNvGrpSpPr/>
          <p:nvPr/>
        </p:nvGrpSpPr>
        <p:grpSpPr>
          <a:xfrm rot="0">
            <a:off x="11070854" y="2328792"/>
            <a:ext cx="6768875" cy="5629415"/>
            <a:chOff x="0" y="0"/>
            <a:chExt cx="9025167" cy="7505887"/>
          </a:xfrm>
        </p:grpSpPr>
        <p:sp>
          <p:nvSpPr>
            <p:cNvPr name="TextBox 14" id="14"/>
            <p:cNvSpPr txBox="true"/>
            <p:nvPr/>
          </p:nvSpPr>
          <p:spPr>
            <a:xfrm rot="0">
              <a:off x="0" y="-28693"/>
              <a:ext cx="9025167" cy="625240"/>
            </a:xfrm>
            <a:prstGeom prst="rect">
              <a:avLst/>
            </a:prstGeom>
          </p:spPr>
          <p:txBody>
            <a:bodyPr anchor="t" rtlCol="false" tIns="0" lIns="0" bIns="0" rIns="0">
              <a:spAutoFit/>
            </a:bodyPr>
            <a:lstStyle/>
            <a:p>
              <a:pPr algn="l" marL="0" indent="0" lvl="0">
                <a:lnSpc>
                  <a:spcPts val="3831"/>
                </a:lnSpc>
                <a:spcBef>
                  <a:spcPct val="0"/>
                </a:spcBef>
              </a:pPr>
              <a:r>
                <a:rPr lang="en-US" b="true" sz="2947" spc="256">
                  <a:solidFill>
                    <a:srgbClr val="000000"/>
                  </a:solidFill>
                  <a:latin typeface="Be Vietnam Ultra-Bold"/>
                  <a:ea typeface="Be Vietnam Ultra-Bold"/>
                  <a:cs typeface="Be Vietnam Ultra-Bold"/>
                  <a:sym typeface="Be Vietnam Ultra-Bold"/>
                </a:rPr>
                <a:t>STEP 6 (FOOTHOLD )</a:t>
              </a:r>
            </a:p>
          </p:txBody>
        </p:sp>
        <p:sp>
          <p:nvSpPr>
            <p:cNvPr name="TextBox 15" id="15"/>
            <p:cNvSpPr txBox="true"/>
            <p:nvPr/>
          </p:nvSpPr>
          <p:spPr>
            <a:xfrm rot="0">
              <a:off x="0" y="680643"/>
              <a:ext cx="9025167" cy="6825303"/>
            </a:xfrm>
            <a:prstGeom prst="rect">
              <a:avLst/>
            </a:prstGeom>
          </p:spPr>
          <p:txBody>
            <a:bodyPr anchor="t" rtlCol="false" tIns="0" lIns="0" bIns="0" rIns="0">
              <a:spAutoFit/>
            </a:bodyPr>
            <a:lstStyle/>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Open your browser and go to http://swagger-ui.instant.htb.</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Use available endpoints to test API functionality.</a:t>
              </a:r>
            </a:p>
            <a:p>
              <a:pPr algn="l" marL="694218" indent="-347109" lvl="1">
                <a:lnSpc>
                  <a:spcPts val="4501"/>
                </a:lnSpc>
                <a:buFont typeface="Arial"/>
                <a:buChar char="•"/>
              </a:pPr>
              <a:r>
                <a:rPr lang="en-US" sz="3215">
                  <a:solidFill>
                    <a:srgbClr val="000000"/>
                  </a:solidFill>
                  <a:latin typeface="IBM Plex Sans"/>
                  <a:ea typeface="IBM Plex Sans"/>
                  <a:cs typeface="IBM Plex Sans"/>
                  <a:sym typeface="IBM Plex Sans"/>
                </a:rPr>
                <a:t>we can use that hard coded jsw token for getting the initial access </a:t>
              </a:r>
            </a:p>
            <a:p>
              <a:pPr algn="l">
                <a:lnSpc>
                  <a:spcPts val="4501"/>
                </a:lnSpc>
              </a:pPr>
            </a:p>
            <a:p>
              <a:pPr algn="l">
                <a:lnSpc>
                  <a:spcPts val="4501"/>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DAGYESXsERg</dc:identifier>
  <dcterms:modified xsi:type="dcterms:W3CDTF">2011-08-01T06:04:30Z</dcterms:modified>
  <cp:revision>1</cp:revision>
  <dc:title>Hack The Box Audit Project Workflow</dc:title>
</cp:coreProperties>
</file>

<file path=docProps/thumbnail.jpeg>
</file>